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9" r:id="rId1"/>
  </p:sldMasterIdLst>
  <p:sldIdLst>
    <p:sldId id="256" r:id="rId2"/>
    <p:sldId id="273" r:id="rId3"/>
    <p:sldId id="274" r:id="rId4"/>
    <p:sldId id="259" r:id="rId5"/>
    <p:sldId id="260" r:id="rId6"/>
    <p:sldId id="261" r:id="rId7"/>
    <p:sldId id="262" r:id="rId8"/>
    <p:sldId id="263" r:id="rId9"/>
    <p:sldId id="264" r:id="rId10"/>
    <p:sldId id="265" r:id="rId11"/>
    <p:sldId id="266" r:id="rId12"/>
    <p:sldId id="275" r:id="rId13"/>
    <p:sldId id="258" r:id="rId14"/>
    <p:sldId id="272" r:id="rId15"/>
    <p:sldId id="267" r:id="rId16"/>
    <p:sldId id="257" r:id="rId17"/>
    <p:sldId id="268" r:id="rId18"/>
    <p:sldId id="269" r:id="rId19"/>
    <p:sldId id="270" r:id="rId20"/>
    <p:sldId id="276"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105" autoAdjust="0"/>
    <p:restoredTop sz="94660"/>
  </p:normalViewPr>
  <p:slideViewPr>
    <p:cSldViewPr snapToGrid="0">
      <p:cViewPr>
        <p:scale>
          <a:sx n="38" d="100"/>
          <a:sy n="38" d="100"/>
        </p:scale>
        <p:origin x="1568" y="8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diagrams/_rels/data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diagrams/colors1.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39212DE-976B-41AB-A192-46E5BE984242}"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2039B6B6-33AC-4F73-9480-3A0714CB0D2E}">
      <dgm:prSet/>
      <dgm:spPr/>
      <dgm:t>
        <a:bodyPr/>
        <a:lstStyle/>
        <a:p>
          <a:r>
            <a:rPr lang="en-US"/>
            <a:t>The problems were found from social media, google review.</a:t>
          </a:r>
        </a:p>
      </dgm:t>
    </dgm:pt>
    <dgm:pt modelId="{98AA5192-8504-494E-8B61-775B7D70970E}" type="parTrans" cxnId="{49E75665-2E07-4CFA-AFAF-62657D7C45A2}">
      <dgm:prSet/>
      <dgm:spPr/>
      <dgm:t>
        <a:bodyPr/>
        <a:lstStyle/>
        <a:p>
          <a:endParaRPr lang="en-US"/>
        </a:p>
      </dgm:t>
    </dgm:pt>
    <dgm:pt modelId="{D521E914-8A87-46CB-A08F-B38516784F11}" type="sibTrans" cxnId="{49E75665-2E07-4CFA-AFAF-62657D7C45A2}">
      <dgm:prSet/>
      <dgm:spPr/>
      <dgm:t>
        <a:bodyPr/>
        <a:lstStyle/>
        <a:p>
          <a:endParaRPr lang="en-US"/>
        </a:p>
      </dgm:t>
    </dgm:pt>
    <dgm:pt modelId="{B98A7467-8973-463A-B559-B5E26739ECCB}">
      <dgm:prSet/>
      <dgm:spPr/>
      <dgm:t>
        <a:bodyPr/>
        <a:lstStyle/>
        <a:p>
          <a:r>
            <a:rPr lang="en-US"/>
            <a:t>We visited the restaurant, and saw one customer was having difficulty with menu selection, ordering confusion was there.</a:t>
          </a:r>
        </a:p>
      </dgm:t>
    </dgm:pt>
    <dgm:pt modelId="{12E9E070-2100-4A5E-98A2-0DFF941C6161}" type="parTrans" cxnId="{687A13FA-870E-45DB-8237-9A08CA6E04B5}">
      <dgm:prSet/>
      <dgm:spPr/>
      <dgm:t>
        <a:bodyPr/>
        <a:lstStyle/>
        <a:p>
          <a:endParaRPr lang="en-US"/>
        </a:p>
      </dgm:t>
    </dgm:pt>
    <dgm:pt modelId="{0DB865A4-2541-4B36-BDD3-44DF737AC421}" type="sibTrans" cxnId="{687A13FA-870E-45DB-8237-9A08CA6E04B5}">
      <dgm:prSet/>
      <dgm:spPr/>
      <dgm:t>
        <a:bodyPr/>
        <a:lstStyle/>
        <a:p>
          <a:endParaRPr lang="en-US"/>
        </a:p>
      </dgm:t>
    </dgm:pt>
    <dgm:pt modelId="{056C9629-E177-4AEC-ABAD-06EDEFCE4EEF}">
      <dgm:prSet/>
      <dgm:spPr/>
      <dgm:t>
        <a:bodyPr/>
        <a:lstStyle/>
        <a:p>
          <a:r>
            <a:rPr lang="en-US" dirty="0"/>
            <a:t>Lack of employee training was visible when restaurant had mass booking/ full capacity.</a:t>
          </a:r>
        </a:p>
      </dgm:t>
    </dgm:pt>
    <dgm:pt modelId="{87A0B5BC-7120-4E41-AE64-4671742DAD1D}" type="parTrans" cxnId="{34D1F5EB-C3AF-42A9-8130-9213767C83F2}">
      <dgm:prSet/>
      <dgm:spPr/>
      <dgm:t>
        <a:bodyPr/>
        <a:lstStyle/>
        <a:p>
          <a:endParaRPr lang="en-US"/>
        </a:p>
      </dgm:t>
    </dgm:pt>
    <dgm:pt modelId="{3284F064-AF2B-49A1-AA95-A48810D6B1DA}" type="sibTrans" cxnId="{34D1F5EB-C3AF-42A9-8130-9213767C83F2}">
      <dgm:prSet/>
      <dgm:spPr/>
      <dgm:t>
        <a:bodyPr/>
        <a:lstStyle/>
        <a:p>
          <a:endParaRPr lang="en-US"/>
        </a:p>
      </dgm:t>
    </dgm:pt>
    <dgm:pt modelId="{98A3CE84-08BF-4DBE-A04F-D230CA8F5F70}" type="pres">
      <dgm:prSet presAssocID="{439212DE-976B-41AB-A192-46E5BE984242}" presName="root" presStyleCnt="0">
        <dgm:presLayoutVars>
          <dgm:dir/>
          <dgm:resizeHandles val="exact"/>
        </dgm:presLayoutVars>
      </dgm:prSet>
      <dgm:spPr/>
    </dgm:pt>
    <dgm:pt modelId="{77A63D87-830F-465F-A276-D6BDBC3C99AB}" type="pres">
      <dgm:prSet presAssocID="{2039B6B6-33AC-4F73-9480-3A0714CB0D2E}" presName="compNode" presStyleCnt="0"/>
      <dgm:spPr/>
    </dgm:pt>
    <dgm:pt modelId="{11CF19B1-C15A-40EC-8B45-B81105D9903E}" type="pres">
      <dgm:prSet presAssocID="{2039B6B6-33AC-4F73-9480-3A0714CB0D2E}" presName="bgRect" presStyleLbl="bgShp" presStyleIdx="0" presStyleCnt="3"/>
      <dgm:spPr/>
    </dgm:pt>
    <dgm:pt modelId="{79675CB9-5AC0-4B01-AC5C-6E70766AF426}" type="pres">
      <dgm:prSet presAssocID="{2039B6B6-33AC-4F73-9480-3A0714CB0D2E}"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rocessor"/>
        </a:ext>
      </dgm:extLst>
    </dgm:pt>
    <dgm:pt modelId="{65E333A7-A18E-4205-945B-4B6DEFF4F833}" type="pres">
      <dgm:prSet presAssocID="{2039B6B6-33AC-4F73-9480-3A0714CB0D2E}" presName="spaceRect" presStyleCnt="0"/>
      <dgm:spPr/>
    </dgm:pt>
    <dgm:pt modelId="{7FD116CC-A36E-472F-AF3E-9E6E525CFBF0}" type="pres">
      <dgm:prSet presAssocID="{2039B6B6-33AC-4F73-9480-3A0714CB0D2E}" presName="parTx" presStyleLbl="revTx" presStyleIdx="0" presStyleCnt="3">
        <dgm:presLayoutVars>
          <dgm:chMax val="0"/>
          <dgm:chPref val="0"/>
        </dgm:presLayoutVars>
      </dgm:prSet>
      <dgm:spPr/>
    </dgm:pt>
    <dgm:pt modelId="{9E203FB6-47C0-4242-88AD-46634B970368}" type="pres">
      <dgm:prSet presAssocID="{D521E914-8A87-46CB-A08F-B38516784F11}" presName="sibTrans" presStyleCnt="0"/>
      <dgm:spPr/>
    </dgm:pt>
    <dgm:pt modelId="{E188814E-A45E-4DA3-B816-64136740A7E4}" type="pres">
      <dgm:prSet presAssocID="{B98A7467-8973-463A-B559-B5E26739ECCB}" presName="compNode" presStyleCnt="0"/>
      <dgm:spPr/>
    </dgm:pt>
    <dgm:pt modelId="{AC3FF62A-1321-42A4-8503-BD1115B3A0A5}" type="pres">
      <dgm:prSet presAssocID="{B98A7467-8973-463A-B559-B5E26739ECCB}" presName="bgRect" presStyleLbl="bgShp" presStyleIdx="1" presStyleCnt="3"/>
      <dgm:spPr/>
    </dgm:pt>
    <dgm:pt modelId="{5AD85974-05B4-4BAB-B389-99438279CE7D}" type="pres">
      <dgm:prSet presAssocID="{B98A7467-8973-463A-B559-B5E26739ECCB}"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ef"/>
        </a:ext>
      </dgm:extLst>
    </dgm:pt>
    <dgm:pt modelId="{07C360B0-43CF-4D16-A507-D8DE97AA0745}" type="pres">
      <dgm:prSet presAssocID="{B98A7467-8973-463A-B559-B5E26739ECCB}" presName="spaceRect" presStyleCnt="0"/>
      <dgm:spPr/>
    </dgm:pt>
    <dgm:pt modelId="{9B3DEA64-A4FF-4BF2-9853-1F5DFB5E0D3C}" type="pres">
      <dgm:prSet presAssocID="{B98A7467-8973-463A-B559-B5E26739ECCB}" presName="parTx" presStyleLbl="revTx" presStyleIdx="1" presStyleCnt="3">
        <dgm:presLayoutVars>
          <dgm:chMax val="0"/>
          <dgm:chPref val="0"/>
        </dgm:presLayoutVars>
      </dgm:prSet>
      <dgm:spPr/>
    </dgm:pt>
    <dgm:pt modelId="{1F4AB234-F025-4ECE-98F1-62D9DF60E64D}" type="pres">
      <dgm:prSet presAssocID="{0DB865A4-2541-4B36-BDD3-44DF737AC421}" presName="sibTrans" presStyleCnt="0"/>
      <dgm:spPr/>
    </dgm:pt>
    <dgm:pt modelId="{46A8C056-8DD1-46D7-9A45-EF69B4DE8FDE}" type="pres">
      <dgm:prSet presAssocID="{056C9629-E177-4AEC-ABAD-06EDEFCE4EEF}" presName="compNode" presStyleCnt="0"/>
      <dgm:spPr/>
    </dgm:pt>
    <dgm:pt modelId="{57B84C75-59B3-407D-B6AB-69CDE4BEDB1B}" type="pres">
      <dgm:prSet presAssocID="{056C9629-E177-4AEC-ABAD-06EDEFCE4EEF}" presName="bgRect" presStyleLbl="bgShp" presStyleIdx="2" presStyleCnt="3"/>
      <dgm:spPr/>
    </dgm:pt>
    <dgm:pt modelId="{3F0B5B96-B999-4725-92E9-E231A2E13BF0}" type="pres">
      <dgm:prSet presAssocID="{056C9629-E177-4AEC-ABAD-06EDEFCE4EEF}" presName="iconRect" presStyleLbl="node1" presStyleIdx="2" presStyleCnt="3"/>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Office worker male with solid fill"/>
        </a:ext>
      </dgm:extLst>
    </dgm:pt>
    <dgm:pt modelId="{84F0D53E-8D1F-42FC-A862-9F48B3615CE1}" type="pres">
      <dgm:prSet presAssocID="{056C9629-E177-4AEC-ABAD-06EDEFCE4EEF}" presName="spaceRect" presStyleCnt="0"/>
      <dgm:spPr/>
    </dgm:pt>
    <dgm:pt modelId="{2B98A048-373A-4791-9B87-6F15EB305AF4}" type="pres">
      <dgm:prSet presAssocID="{056C9629-E177-4AEC-ABAD-06EDEFCE4EEF}" presName="parTx" presStyleLbl="revTx" presStyleIdx="2" presStyleCnt="3">
        <dgm:presLayoutVars>
          <dgm:chMax val="0"/>
          <dgm:chPref val="0"/>
        </dgm:presLayoutVars>
      </dgm:prSet>
      <dgm:spPr/>
    </dgm:pt>
  </dgm:ptLst>
  <dgm:cxnLst>
    <dgm:cxn modelId="{49E75665-2E07-4CFA-AFAF-62657D7C45A2}" srcId="{439212DE-976B-41AB-A192-46E5BE984242}" destId="{2039B6B6-33AC-4F73-9480-3A0714CB0D2E}" srcOrd="0" destOrd="0" parTransId="{98AA5192-8504-494E-8B61-775B7D70970E}" sibTransId="{D521E914-8A87-46CB-A08F-B38516784F11}"/>
    <dgm:cxn modelId="{91A6AD89-7D9B-4FD0-B999-D1CAF6D7FA8D}" type="presOf" srcId="{2039B6B6-33AC-4F73-9480-3A0714CB0D2E}" destId="{7FD116CC-A36E-472F-AF3E-9E6E525CFBF0}" srcOrd="0" destOrd="0" presId="urn:microsoft.com/office/officeart/2018/2/layout/IconVerticalSolidList"/>
    <dgm:cxn modelId="{A2641BCE-A31D-463C-996C-38C082CD6870}" type="presOf" srcId="{056C9629-E177-4AEC-ABAD-06EDEFCE4EEF}" destId="{2B98A048-373A-4791-9B87-6F15EB305AF4}" srcOrd="0" destOrd="0" presId="urn:microsoft.com/office/officeart/2018/2/layout/IconVerticalSolidList"/>
    <dgm:cxn modelId="{091CD2E9-BCC1-4E9E-9E4D-7A0CFEB615AF}" type="presOf" srcId="{B98A7467-8973-463A-B559-B5E26739ECCB}" destId="{9B3DEA64-A4FF-4BF2-9853-1F5DFB5E0D3C}" srcOrd="0" destOrd="0" presId="urn:microsoft.com/office/officeart/2018/2/layout/IconVerticalSolidList"/>
    <dgm:cxn modelId="{34D1F5EB-C3AF-42A9-8130-9213767C83F2}" srcId="{439212DE-976B-41AB-A192-46E5BE984242}" destId="{056C9629-E177-4AEC-ABAD-06EDEFCE4EEF}" srcOrd="2" destOrd="0" parTransId="{87A0B5BC-7120-4E41-AE64-4671742DAD1D}" sibTransId="{3284F064-AF2B-49A1-AA95-A48810D6B1DA}"/>
    <dgm:cxn modelId="{619D75F2-4A97-4083-A044-532040D3C91C}" type="presOf" srcId="{439212DE-976B-41AB-A192-46E5BE984242}" destId="{98A3CE84-08BF-4DBE-A04F-D230CA8F5F70}" srcOrd="0" destOrd="0" presId="urn:microsoft.com/office/officeart/2018/2/layout/IconVerticalSolidList"/>
    <dgm:cxn modelId="{687A13FA-870E-45DB-8237-9A08CA6E04B5}" srcId="{439212DE-976B-41AB-A192-46E5BE984242}" destId="{B98A7467-8973-463A-B559-B5E26739ECCB}" srcOrd="1" destOrd="0" parTransId="{12E9E070-2100-4A5E-98A2-0DFF941C6161}" sibTransId="{0DB865A4-2541-4B36-BDD3-44DF737AC421}"/>
    <dgm:cxn modelId="{53BBE507-FA8A-4399-B46B-EACA8D6E76AC}" type="presParOf" srcId="{98A3CE84-08BF-4DBE-A04F-D230CA8F5F70}" destId="{77A63D87-830F-465F-A276-D6BDBC3C99AB}" srcOrd="0" destOrd="0" presId="urn:microsoft.com/office/officeart/2018/2/layout/IconVerticalSolidList"/>
    <dgm:cxn modelId="{88E13AC1-406A-47D0-8CCA-64EEDD316101}" type="presParOf" srcId="{77A63D87-830F-465F-A276-D6BDBC3C99AB}" destId="{11CF19B1-C15A-40EC-8B45-B81105D9903E}" srcOrd="0" destOrd="0" presId="urn:microsoft.com/office/officeart/2018/2/layout/IconVerticalSolidList"/>
    <dgm:cxn modelId="{4AC73D40-173B-4A10-8067-9A9746FEC1B0}" type="presParOf" srcId="{77A63D87-830F-465F-A276-D6BDBC3C99AB}" destId="{79675CB9-5AC0-4B01-AC5C-6E70766AF426}" srcOrd="1" destOrd="0" presId="urn:microsoft.com/office/officeart/2018/2/layout/IconVerticalSolidList"/>
    <dgm:cxn modelId="{174EB614-6B35-49B2-A168-97B8630D7F97}" type="presParOf" srcId="{77A63D87-830F-465F-A276-D6BDBC3C99AB}" destId="{65E333A7-A18E-4205-945B-4B6DEFF4F833}" srcOrd="2" destOrd="0" presId="urn:microsoft.com/office/officeart/2018/2/layout/IconVerticalSolidList"/>
    <dgm:cxn modelId="{B88CE3F1-DFF0-4596-AC33-D7296922ADDE}" type="presParOf" srcId="{77A63D87-830F-465F-A276-D6BDBC3C99AB}" destId="{7FD116CC-A36E-472F-AF3E-9E6E525CFBF0}" srcOrd="3" destOrd="0" presId="urn:microsoft.com/office/officeart/2018/2/layout/IconVerticalSolidList"/>
    <dgm:cxn modelId="{5B03E86C-7111-4E03-AE01-06122B609DD4}" type="presParOf" srcId="{98A3CE84-08BF-4DBE-A04F-D230CA8F5F70}" destId="{9E203FB6-47C0-4242-88AD-46634B970368}" srcOrd="1" destOrd="0" presId="urn:microsoft.com/office/officeart/2018/2/layout/IconVerticalSolidList"/>
    <dgm:cxn modelId="{EAB2426F-1AF2-4909-BA60-4B66CFEC7E01}" type="presParOf" srcId="{98A3CE84-08BF-4DBE-A04F-D230CA8F5F70}" destId="{E188814E-A45E-4DA3-B816-64136740A7E4}" srcOrd="2" destOrd="0" presId="urn:microsoft.com/office/officeart/2018/2/layout/IconVerticalSolidList"/>
    <dgm:cxn modelId="{4BDEAB03-71CB-49FE-810D-9F4B60697661}" type="presParOf" srcId="{E188814E-A45E-4DA3-B816-64136740A7E4}" destId="{AC3FF62A-1321-42A4-8503-BD1115B3A0A5}" srcOrd="0" destOrd="0" presId="urn:microsoft.com/office/officeart/2018/2/layout/IconVerticalSolidList"/>
    <dgm:cxn modelId="{237C45C1-03E4-42E2-A948-974A9C4458D6}" type="presParOf" srcId="{E188814E-A45E-4DA3-B816-64136740A7E4}" destId="{5AD85974-05B4-4BAB-B389-99438279CE7D}" srcOrd="1" destOrd="0" presId="urn:microsoft.com/office/officeart/2018/2/layout/IconVerticalSolidList"/>
    <dgm:cxn modelId="{75C51909-DDA7-4C99-AB34-5C1E5B9D33D6}" type="presParOf" srcId="{E188814E-A45E-4DA3-B816-64136740A7E4}" destId="{07C360B0-43CF-4D16-A507-D8DE97AA0745}" srcOrd="2" destOrd="0" presId="urn:microsoft.com/office/officeart/2018/2/layout/IconVerticalSolidList"/>
    <dgm:cxn modelId="{84BD92F6-AF43-48FD-B27E-114C0CB22453}" type="presParOf" srcId="{E188814E-A45E-4DA3-B816-64136740A7E4}" destId="{9B3DEA64-A4FF-4BF2-9853-1F5DFB5E0D3C}" srcOrd="3" destOrd="0" presId="urn:microsoft.com/office/officeart/2018/2/layout/IconVerticalSolidList"/>
    <dgm:cxn modelId="{16A0CC8E-9219-4457-B578-052770C0CDAE}" type="presParOf" srcId="{98A3CE84-08BF-4DBE-A04F-D230CA8F5F70}" destId="{1F4AB234-F025-4ECE-98F1-62D9DF60E64D}" srcOrd="3" destOrd="0" presId="urn:microsoft.com/office/officeart/2018/2/layout/IconVerticalSolidList"/>
    <dgm:cxn modelId="{A1D8B13A-3134-4F40-8702-E45602A53BE9}" type="presParOf" srcId="{98A3CE84-08BF-4DBE-A04F-D230CA8F5F70}" destId="{46A8C056-8DD1-46D7-9A45-EF69B4DE8FDE}" srcOrd="4" destOrd="0" presId="urn:microsoft.com/office/officeart/2018/2/layout/IconVerticalSolidList"/>
    <dgm:cxn modelId="{8A80AA62-3E76-43C3-BBBA-760D04FAD269}" type="presParOf" srcId="{46A8C056-8DD1-46D7-9A45-EF69B4DE8FDE}" destId="{57B84C75-59B3-407D-B6AB-69CDE4BEDB1B}" srcOrd="0" destOrd="0" presId="urn:microsoft.com/office/officeart/2018/2/layout/IconVerticalSolidList"/>
    <dgm:cxn modelId="{3B1C37C1-2DF8-44A4-9EC8-821361AD7650}" type="presParOf" srcId="{46A8C056-8DD1-46D7-9A45-EF69B4DE8FDE}" destId="{3F0B5B96-B999-4725-92E9-E231A2E13BF0}" srcOrd="1" destOrd="0" presId="urn:microsoft.com/office/officeart/2018/2/layout/IconVerticalSolidList"/>
    <dgm:cxn modelId="{A5B53475-6618-49AA-A3B0-04FD84541CA5}" type="presParOf" srcId="{46A8C056-8DD1-46D7-9A45-EF69B4DE8FDE}" destId="{84F0D53E-8D1F-42FC-A862-9F48B3615CE1}" srcOrd="2" destOrd="0" presId="urn:microsoft.com/office/officeart/2018/2/layout/IconVerticalSolidList"/>
    <dgm:cxn modelId="{D7F4BB9C-9201-40FD-8742-7C54437ACDEC}" type="presParOf" srcId="{46A8C056-8DD1-46D7-9A45-EF69B4DE8FDE}" destId="{2B98A048-373A-4791-9B87-6F15EB305AF4}"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CC10E29-ACDA-428D-A35E-FBE94BC28CC7}" type="doc">
      <dgm:prSet loTypeId="urn:microsoft.com/office/officeart/2016/7/layout/BasicLinearProcessNumbered" loCatId="process" qsTypeId="urn:microsoft.com/office/officeart/2005/8/quickstyle/simple2" qsCatId="simple" csTypeId="urn:microsoft.com/office/officeart/2005/8/colors/colorful1" csCatId="colorful"/>
      <dgm:spPr/>
      <dgm:t>
        <a:bodyPr/>
        <a:lstStyle/>
        <a:p>
          <a:endParaRPr lang="en-US"/>
        </a:p>
      </dgm:t>
    </dgm:pt>
    <dgm:pt modelId="{83944B44-544E-4C44-B0A8-E2F27938ADAC}">
      <dgm:prSet custT="1"/>
      <dgm:spPr/>
      <dgm:t>
        <a:bodyPr/>
        <a:lstStyle/>
        <a:p>
          <a:r>
            <a:rPr lang="en-IN" sz="1600" dirty="0"/>
            <a:t>What might we do for </a:t>
          </a:r>
          <a:r>
            <a:rPr lang="en-IN" sz="1600" dirty="0" err="1"/>
            <a:t>Thalassery</a:t>
          </a:r>
          <a:r>
            <a:rPr lang="en-IN" sz="1600" dirty="0"/>
            <a:t> decrease the ordering and final food delivery delay from average 8.2 min to 5 min in 2 months?</a:t>
          </a:r>
          <a:endParaRPr lang="en-US" sz="1600" dirty="0"/>
        </a:p>
      </dgm:t>
    </dgm:pt>
    <dgm:pt modelId="{2F4FB69E-95B1-4563-8012-FEF8F0AEDC45}" type="parTrans" cxnId="{F74460F4-686D-4CFF-80EE-5834F0DD3F38}">
      <dgm:prSet/>
      <dgm:spPr/>
      <dgm:t>
        <a:bodyPr/>
        <a:lstStyle/>
        <a:p>
          <a:endParaRPr lang="en-US"/>
        </a:p>
      </dgm:t>
    </dgm:pt>
    <dgm:pt modelId="{02501B45-CD0C-463F-99B6-B24670BAB9A7}" type="sibTrans" cxnId="{F74460F4-686D-4CFF-80EE-5834F0DD3F38}">
      <dgm:prSet phldrT="1" phldr="0"/>
      <dgm:spPr/>
      <dgm:t>
        <a:bodyPr/>
        <a:lstStyle/>
        <a:p>
          <a:r>
            <a:rPr lang="en-US"/>
            <a:t>1</a:t>
          </a:r>
          <a:endParaRPr lang="en-US" dirty="0"/>
        </a:p>
      </dgm:t>
    </dgm:pt>
    <dgm:pt modelId="{F9FBC6B8-9935-4F4A-A78C-B23E5C4998FF}">
      <dgm:prSet custT="1"/>
      <dgm:spPr/>
      <dgm:t>
        <a:bodyPr/>
        <a:lstStyle/>
        <a:p>
          <a:r>
            <a:rPr lang="en-US" sz="1600" dirty="0"/>
            <a:t>Because of insights like- long waiting time </a:t>
          </a:r>
        </a:p>
      </dgm:t>
    </dgm:pt>
    <dgm:pt modelId="{7D9566AF-D4CC-4F30-AC04-5DF29B1E5317}" type="parTrans" cxnId="{415424FD-2486-4483-A3D8-F699455CC96D}">
      <dgm:prSet/>
      <dgm:spPr/>
      <dgm:t>
        <a:bodyPr/>
        <a:lstStyle/>
        <a:p>
          <a:endParaRPr lang="en-US"/>
        </a:p>
      </dgm:t>
    </dgm:pt>
    <dgm:pt modelId="{C034DAD5-6622-4666-AF1E-5851E4EBC64B}" type="sibTrans" cxnId="{415424FD-2486-4483-A3D8-F699455CC96D}">
      <dgm:prSet phldrT="2" phldr="0"/>
      <dgm:spPr/>
      <dgm:t>
        <a:bodyPr/>
        <a:lstStyle/>
        <a:p>
          <a:r>
            <a:rPr lang="en-US"/>
            <a:t>2</a:t>
          </a:r>
        </a:p>
      </dgm:t>
    </dgm:pt>
    <dgm:pt modelId="{3B535557-4051-4834-B43B-2F4199CDFF02}">
      <dgm:prSet custT="1"/>
      <dgm:spPr/>
      <dgm:t>
        <a:bodyPr/>
        <a:lstStyle/>
        <a:p>
          <a:r>
            <a:rPr lang="en-US" sz="1600" dirty="0"/>
            <a:t>long queuing time</a:t>
          </a:r>
        </a:p>
      </dgm:t>
    </dgm:pt>
    <dgm:pt modelId="{7C6A6034-2D2F-4B47-95A6-688DD81325D6}" type="parTrans" cxnId="{0A65AA2C-1E33-4E75-8980-DC8E504D6F26}">
      <dgm:prSet/>
      <dgm:spPr/>
      <dgm:t>
        <a:bodyPr/>
        <a:lstStyle/>
        <a:p>
          <a:endParaRPr lang="en-US"/>
        </a:p>
      </dgm:t>
    </dgm:pt>
    <dgm:pt modelId="{D1514513-4F9C-4791-BBD1-71BE582182E6}" type="sibTrans" cxnId="{0A65AA2C-1E33-4E75-8980-DC8E504D6F26}">
      <dgm:prSet phldrT="3" phldr="0"/>
      <dgm:spPr/>
      <dgm:t>
        <a:bodyPr/>
        <a:lstStyle/>
        <a:p>
          <a:r>
            <a:rPr lang="en-US"/>
            <a:t>3</a:t>
          </a:r>
        </a:p>
      </dgm:t>
    </dgm:pt>
    <dgm:pt modelId="{35BA9952-4584-4627-A854-72504EC4169E}">
      <dgm:prSet custT="1"/>
      <dgm:spPr/>
      <dgm:t>
        <a:bodyPr/>
        <a:lstStyle/>
        <a:p>
          <a:r>
            <a:rPr lang="en-US" sz="1600" dirty="0"/>
            <a:t>customer gets anxious as no update about food preparation is given</a:t>
          </a:r>
        </a:p>
      </dgm:t>
    </dgm:pt>
    <dgm:pt modelId="{86334484-7447-4F5F-955C-81A36834F044}" type="parTrans" cxnId="{C4D5ECC1-57A3-4B1F-BD4D-E54F5143C0F2}">
      <dgm:prSet/>
      <dgm:spPr/>
      <dgm:t>
        <a:bodyPr/>
        <a:lstStyle/>
        <a:p>
          <a:endParaRPr lang="en-US"/>
        </a:p>
      </dgm:t>
    </dgm:pt>
    <dgm:pt modelId="{97DA95B8-0145-44AC-95B0-C4BCA1C27775}" type="sibTrans" cxnId="{C4D5ECC1-57A3-4B1F-BD4D-E54F5143C0F2}">
      <dgm:prSet phldrT="4" phldr="0"/>
      <dgm:spPr/>
      <dgm:t>
        <a:bodyPr/>
        <a:lstStyle/>
        <a:p>
          <a:r>
            <a:rPr lang="en-US"/>
            <a:t>4</a:t>
          </a:r>
        </a:p>
      </dgm:t>
    </dgm:pt>
    <dgm:pt modelId="{9DD5901B-C645-4E1B-8FDD-41C84A0CE3FE}" type="pres">
      <dgm:prSet presAssocID="{8CC10E29-ACDA-428D-A35E-FBE94BC28CC7}" presName="Name0" presStyleCnt="0">
        <dgm:presLayoutVars>
          <dgm:animLvl val="lvl"/>
          <dgm:resizeHandles val="exact"/>
        </dgm:presLayoutVars>
      </dgm:prSet>
      <dgm:spPr/>
    </dgm:pt>
    <dgm:pt modelId="{0A9D8866-3DE6-4F58-9EB9-8203D8B78A0A}" type="pres">
      <dgm:prSet presAssocID="{83944B44-544E-4C44-B0A8-E2F27938ADAC}" presName="compositeNode" presStyleCnt="0">
        <dgm:presLayoutVars>
          <dgm:bulletEnabled val="1"/>
        </dgm:presLayoutVars>
      </dgm:prSet>
      <dgm:spPr/>
    </dgm:pt>
    <dgm:pt modelId="{DF6B1A1B-B410-4526-8D82-1CBFF4FBA953}" type="pres">
      <dgm:prSet presAssocID="{83944B44-544E-4C44-B0A8-E2F27938ADAC}" presName="bgRect" presStyleLbl="bgAccFollowNode1" presStyleIdx="0" presStyleCnt="4" custLinFactNeighborX="-126" custLinFactNeighborY="269"/>
      <dgm:spPr/>
    </dgm:pt>
    <dgm:pt modelId="{27ADF798-B83B-4E9F-8B5B-CE0C5D03455E}" type="pres">
      <dgm:prSet presAssocID="{02501B45-CD0C-463F-99B6-B24670BAB9A7}" presName="sibTransNodeCircle" presStyleLbl="alignNode1" presStyleIdx="0" presStyleCnt="8">
        <dgm:presLayoutVars>
          <dgm:chMax val="0"/>
          <dgm:bulletEnabled/>
        </dgm:presLayoutVars>
      </dgm:prSet>
      <dgm:spPr/>
    </dgm:pt>
    <dgm:pt modelId="{48C75998-B938-4175-A01D-0CA3C34D657E}" type="pres">
      <dgm:prSet presAssocID="{83944B44-544E-4C44-B0A8-E2F27938ADAC}" presName="bottomLine" presStyleLbl="alignNode1" presStyleIdx="1" presStyleCnt="8">
        <dgm:presLayoutVars/>
      </dgm:prSet>
      <dgm:spPr/>
    </dgm:pt>
    <dgm:pt modelId="{184E6D3A-4437-41B8-B477-6243F586727C}" type="pres">
      <dgm:prSet presAssocID="{83944B44-544E-4C44-B0A8-E2F27938ADAC}" presName="nodeText" presStyleLbl="bgAccFollowNode1" presStyleIdx="0" presStyleCnt="4">
        <dgm:presLayoutVars>
          <dgm:bulletEnabled val="1"/>
        </dgm:presLayoutVars>
      </dgm:prSet>
      <dgm:spPr/>
    </dgm:pt>
    <dgm:pt modelId="{33B8718A-41E7-4272-9333-B392D885D945}" type="pres">
      <dgm:prSet presAssocID="{02501B45-CD0C-463F-99B6-B24670BAB9A7}" presName="sibTrans" presStyleCnt="0"/>
      <dgm:spPr/>
    </dgm:pt>
    <dgm:pt modelId="{097E5396-72B2-477D-8AE9-6BE02F9E8464}" type="pres">
      <dgm:prSet presAssocID="{F9FBC6B8-9935-4F4A-A78C-B23E5C4998FF}" presName="compositeNode" presStyleCnt="0">
        <dgm:presLayoutVars>
          <dgm:bulletEnabled val="1"/>
        </dgm:presLayoutVars>
      </dgm:prSet>
      <dgm:spPr/>
    </dgm:pt>
    <dgm:pt modelId="{AD39FF97-88C1-4CFF-B74A-BEA460ED0AB3}" type="pres">
      <dgm:prSet presAssocID="{F9FBC6B8-9935-4F4A-A78C-B23E5C4998FF}" presName="bgRect" presStyleLbl="bgAccFollowNode1" presStyleIdx="1" presStyleCnt="4"/>
      <dgm:spPr/>
    </dgm:pt>
    <dgm:pt modelId="{0C6B9EF4-F9C4-4243-842E-73CE6F0BB5E5}" type="pres">
      <dgm:prSet presAssocID="{C034DAD5-6622-4666-AF1E-5851E4EBC64B}" presName="sibTransNodeCircle" presStyleLbl="alignNode1" presStyleIdx="2" presStyleCnt="8">
        <dgm:presLayoutVars>
          <dgm:chMax val="0"/>
          <dgm:bulletEnabled/>
        </dgm:presLayoutVars>
      </dgm:prSet>
      <dgm:spPr/>
    </dgm:pt>
    <dgm:pt modelId="{48AA5E65-6A6D-42EC-87B0-8D700583CD9C}" type="pres">
      <dgm:prSet presAssocID="{F9FBC6B8-9935-4F4A-A78C-B23E5C4998FF}" presName="bottomLine" presStyleLbl="alignNode1" presStyleIdx="3" presStyleCnt="8">
        <dgm:presLayoutVars/>
      </dgm:prSet>
      <dgm:spPr/>
    </dgm:pt>
    <dgm:pt modelId="{190310D7-D177-4E38-B173-B9018B505B4E}" type="pres">
      <dgm:prSet presAssocID="{F9FBC6B8-9935-4F4A-A78C-B23E5C4998FF}" presName="nodeText" presStyleLbl="bgAccFollowNode1" presStyleIdx="1" presStyleCnt="4">
        <dgm:presLayoutVars>
          <dgm:bulletEnabled val="1"/>
        </dgm:presLayoutVars>
      </dgm:prSet>
      <dgm:spPr/>
    </dgm:pt>
    <dgm:pt modelId="{CC73B8E6-DC81-4D05-9077-31CBABF24F2B}" type="pres">
      <dgm:prSet presAssocID="{C034DAD5-6622-4666-AF1E-5851E4EBC64B}" presName="sibTrans" presStyleCnt="0"/>
      <dgm:spPr/>
    </dgm:pt>
    <dgm:pt modelId="{EAA48D09-7477-4E41-B9B5-4C570CD3DB14}" type="pres">
      <dgm:prSet presAssocID="{3B535557-4051-4834-B43B-2F4199CDFF02}" presName="compositeNode" presStyleCnt="0">
        <dgm:presLayoutVars>
          <dgm:bulletEnabled val="1"/>
        </dgm:presLayoutVars>
      </dgm:prSet>
      <dgm:spPr/>
    </dgm:pt>
    <dgm:pt modelId="{91EA6AC9-A6C5-4281-B03E-1514602E80B4}" type="pres">
      <dgm:prSet presAssocID="{3B535557-4051-4834-B43B-2F4199CDFF02}" presName="bgRect" presStyleLbl="bgAccFollowNode1" presStyleIdx="2" presStyleCnt="4"/>
      <dgm:spPr/>
    </dgm:pt>
    <dgm:pt modelId="{C1FEA4CE-88BD-4CAA-9DA3-0F450AA8BA37}" type="pres">
      <dgm:prSet presAssocID="{D1514513-4F9C-4791-BBD1-71BE582182E6}" presName="sibTransNodeCircle" presStyleLbl="alignNode1" presStyleIdx="4" presStyleCnt="8">
        <dgm:presLayoutVars>
          <dgm:chMax val="0"/>
          <dgm:bulletEnabled/>
        </dgm:presLayoutVars>
      </dgm:prSet>
      <dgm:spPr/>
    </dgm:pt>
    <dgm:pt modelId="{FDB3A665-28D5-48A2-876C-9AC550968451}" type="pres">
      <dgm:prSet presAssocID="{3B535557-4051-4834-B43B-2F4199CDFF02}" presName="bottomLine" presStyleLbl="alignNode1" presStyleIdx="5" presStyleCnt="8">
        <dgm:presLayoutVars/>
      </dgm:prSet>
      <dgm:spPr/>
    </dgm:pt>
    <dgm:pt modelId="{080F2645-5F7E-4086-981F-8E82AAC7BF91}" type="pres">
      <dgm:prSet presAssocID="{3B535557-4051-4834-B43B-2F4199CDFF02}" presName="nodeText" presStyleLbl="bgAccFollowNode1" presStyleIdx="2" presStyleCnt="4">
        <dgm:presLayoutVars>
          <dgm:bulletEnabled val="1"/>
        </dgm:presLayoutVars>
      </dgm:prSet>
      <dgm:spPr/>
    </dgm:pt>
    <dgm:pt modelId="{19E7ABC5-AFED-4EB3-9F74-8D1EE9C0930B}" type="pres">
      <dgm:prSet presAssocID="{D1514513-4F9C-4791-BBD1-71BE582182E6}" presName="sibTrans" presStyleCnt="0"/>
      <dgm:spPr/>
    </dgm:pt>
    <dgm:pt modelId="{0AD34AE2-208D-47AD-99D8-43B7AAB2E646}" type="pres">
      <dgm:prSet presAssocID="{35BA9952-4584-4627-A854-72504EC4169E}" presName="compositeNode" presStyleCnt="0">
        <dgm:presLayoutVars>
          <dgm:bulletEnabled val="1"/>
        </dgm:presLayoutVars>
      </dgm:prSet>
      <dgm:spPr/>
    </dgm:pt>
    <dgm:pt modelId="{32DEFD77-BBFF-47C7-AF7D-60260DEAE58E}" type="pres">
      <dgm:prSet presAssocID="{35BA9952-4584-4627-A854-72504EC4169E}" presName="bgRect" presStyleLbl="bgAccFollowNode1" presStyleIdx="3" presStyleCnt="4"/>
      <dgm:spPr/>
    </dgm:pt>
    <dgm:pt modelId="{F8BAB2E2-1EC8-42C5-AECF-37F8D8384AB5}" type="pres">
      <dgm:prSet presAssocID="{97DA95B8-0145-44AC-95B0-C4BCA1C27775}" presName="sibTransNodeCircle" presStyleLbl="alignNode1" presStyleIdx="6" presStyleCnt="8">
        <dgm:presLayoutVars>
          <dgm:chMax val="0"/>
          <dgm:bulletEnabled/>
        </dgm:presLayoutVars>
      </dgm:prSet>
      <dgm:spPr/>
    </dgm:pt>
    <dgm:pt modelId="{4FA382E6-1CF6-4304-BCC7-F8354748D85C}" type="pres">
      <dgm:prSet presAssocID="{35BA9952-4584-4627-A854-72504EC4169E}" presName="bottomLine" presStyleLbl="alignNode1" presStyleIdx="7" presStyleCnt="8">
        <dgm:presLayoutVars/>
      </dgm:prSet>
      <dgm:spPr/>
    </dgm:pt>
    <dgm:pt modelId="{DD98B6EC-2B52-4C38-AE0A-4FD6588FA269}" type="pres">
      <dgm:prSet presAssocID="{35BA9952-4584-4627-A854-72504EC4169E}" presName="nodeText" presStyleLbl="bgAccFollowNode1" presStyleIdx="3" presStyleCnt="4">
        <dgm:presLayoutVars>
          <dgm:bulletEnabled val="1"/>
        </dgm:presLayoutVars>
      </dgm:prSet>
      <dgm:spPr/>
    </dgm:pt>
  </dgm:ptLst>
  <dgm:cxnLst>
    <dgm:cxn modelId="{D4869B1D-E5B5-4794-A48C-6ECEB985A346}" type="presOf" srcId="{02501B45-CD0C-463F-99B6-B24670BAB9A7}" destId="{27ADF798-B83B-4E9F-8B5B-CE0C5D03455E}" srcOrd="0" destOrd="0" presId="urn:microsoft.com/office/officeart/2016/7/layout/BasicLinearProcessNumbered"/>
    <dgm:cxn modelId="{0A65AA2C-1E33-4E75-8980-DC8E504D6F26}" srcId="{8CC10E29-ACDA-428D-A35E-FBE94BC28CC7}" destId="{3B535557-4051-4834-B43B-2F4199CDFF02}" srcOrd="2" destOrd="0" parTransId="{7C6A6034-2D2F-4B47-95A6-688DD81325D6}" sibTransId="{D1514513-4F9C-4791-BBD1-71BE582182E6}"/>
    <dgm:cxn modelId="{BE01E462-4F01-43C1-B34B-983C50022E4C}" type="presOf" srcId="{C034DAD5-6622-4666-AF1E-5851E4EBC64B}" destId="{0C6B9EF4-F9C4-4243-842E-73CE6F0BB5E5}" srcOrd="0" destOrd="0" presId="urn:microsoft.com/office/officeart/2016/7/layout/BasicLinearProcessNumbered"/>
    <dgm:cxn modelId="{A717C76C-D4E8-4686-9830-9F647B238826}" type="presOf" srcId="{F9FBC6B8-9935-4F4A-A78C-B23E5C4998FF}" destId="{190310D7-D177-4E38-B173-B9018B505B4E}" srcOrd="1" destOrd="0" presId="urn:microsoft.com/office/officeart/2016/7/layout/BasicLinearProcessNumbered"/>
    <dgm:cxn modelId="{FBBD7793-CF76-4213-872F-2D8250A19FBF}" type="presOf" srcId="{83944B44-544E-4C44-B0A8-E2F27938ADAC}" destId="{184E6D3A-4437-41B8-B477-6243F586727C}" srcOrd="1" destOrd="0" presId="urn:microsoft.com/office/officeart/2016/7/layout/BasicLinearProcessNumbered"/>
    <dgm:cxn modelId="{38978D96-9CC0-4A20-856B-4A32E0DE1C04}" type="presOf" srcId="{83944B44-544E-4C44-B0A8-E2F27938ADAC}" destId="{DF6B1A1B-B410-4526-8D82-1CBFF4FBA953}" srcOrd="0" destOrd="0" presId="urn:microsoft.com/office/officeart/2016/7/layout/BasicLinearProcessNumbered"/>
    <dgm:cxn modelId="{E85F9698-2C17-4E8C-80B2-2F8A7CF00795}" type="presOf" srcId="{3B535557-4051-4834-B43B-2F4199CDFF02}" destId="{91EA6AC9-A6C5-4281-B03E-1514602E80B4}" srcOrd="0" destOrd="0" presId="urn:microsoft.com/office/officeart/2016/7/layout/BasicLinearProcessNumbered"/>
    <dgm:cxn modelId="{52ADDEB4-F1DC-4FC1-8942-7B18C9FE4316}" type="presOf" srcId="{8CC10E29-ACDA-428D-A35E-FBE94BC28CC7}" destId="{9DD5901B-C645-4E1B-8FDD-41C84A0CE3FE}" srcOrd="0" destOrd="0" presId="urn:microsoft.com/office/officeart/2016/7/layout/BasicLinearProcessNumbered"/>
    <dgm:cxn modelId="{C4D5ECC1-57A3-4B1F-BD4D-E54F5143C0F2}" srcId="{8CC10E29-ACDA-428D-A35E-FBE94BC28CC7}" destId="{35BA9952-4584-4627-A854-72504EC4169E}" srcOrd="3" destOrd="0" parTransId="{86334484-7447-4F5F-955C-81A36834F044}" sibTransId="{97DA95B8-0145-44AC-95B0-C4BCA1C27775}"/>
    <dgm:cxn modelId="{78D0A6C2-FFA8-4F26-ADC3-28518D057711}" type="presOf" srcId="{35BA9952-4584-4627-A854-72504EC4169E}" destId="{32DEFD77-BBFF-47C7-AF7D-60260DEAE58E}" srcOrd="0" destOrd="0" presId="urn:microsoft.com/office/officeart/2016/7/layout/BasicLinearProcessNumbered"/>
    <dgm:cxn modelId="{42E00CCA-8853-4C96-A2F7-8DE9A0485EB5}" type="presOf" srcId="{F9FBC6B8-9935-4F4A-A78C-B23E5C4998FF}" destId="{AD39FF97-88C1-4CFF-B74A-BEA460ED0AB3}" srcOrd="0" destOrd="0" presId="urn:microsoft.com/office/officeart/2016/7/layout/BasicLinearProcessNumbered"/>
    <dgm:cxn modelId="{16D1CED8-F2A0-49F9-BB18-EE261C87006E}" type="presOf" srcId="{35BA9952-4584-4627-A854-72504EC4169E}" destId="{DD98B6EC-2B52-4C38-AE0A-4FD6588FA269}" srcOrd="1" destOrd="0" presId="urn:microsoft.com/office/officeart/2016/7/layout/BasicLinearProcessNumbered"/>
    <dgm:cxn modelId="{824F8EDB-5433-4240-B2CC-CA95DD4FD4C4}" type="presOf" srcId="{D1514513-4F9C-4791-BBD1-71BE582182E6}" destId="{C1FEA4CE-88BD-4CAA-9DA3-0F450AA8BA37}" srcOrd="0" destOrd="0" presId="urn:microsoft.com/office/officeart/2016/7/layout/BasicLinearProcessNumbered"/>
    <dgm:cxn modelId="{458F3EF1-65B8-498B-982B-45D4E139AA6C}" type="presOf" srcId="{3B535557-4051-4834-B43B-2F4199CDFF02}" destId="{080F2645-5F7E-4086-981F-8E82AAC7BF91}" srcOrd="1" destOrd="0" presId="urn:microsoft.com/office/officeart/2016/7/layout/BasicLinearProcessNumbered"/>
    <dgm:cxn modelId="{F74460F4-686D-4CFF-80EE-5834F0DD3F38}" srcId="{8CC10E29-ACDA-428D-A35E-FBE94BC28CC7}" destId="{83944B44-544E-4C44-B0A8-E2F27938ADAC}" srcOrd="0" destOrd="0" parTransId="{2F4FB69E-95B1-4563-8012-FEF8F0AEDC45}" sibTransId="{02501B45-CD0C-463F-99B6-B24670BAB9A7}"/>
    <dgm:cxn modelId="{4C558EF4-ED1C-423C-841C-000153D43611}" type="presOf" srcId="{97DA95B8-0145-44AC-95B0-C4BCA1C27775}" destId="{F8BAB2E2-1EC8-42C5-AECF-37F8D8384AB5}" srcOrd="0" destOrd="0" presId="urn:microsoft.com/office/officeart/2016/7/layout/BasicLinearProcessNumbered"/>
    <dgm:cxn modelId="{415424FD-2486-4483-A3D8-F699455CC96D}" srcId="{8CC10E29-ACDA-428D-A35E-FBE94BC28CC7}" destId="{F9FBC6B8-9935-4F4A-A78C-B23E5C4998FF}" srcOrd="1" destOrd="0" parTransId="{7D9566AF-D4CC-4F30-AC04-5DF29B1E5317}" sibTransId="{C034DAD5-6622-4666-AF1E-5851E4EBC64B}"/>
    <dgm:cxn modelId="{5BC02CFD-98EF-4959-8BA2-3790B3B832A4}" type="presParOf" srcId="{9DD5901B-C645-4E1B-8FDD-41C84A0CE3FE}" destId="{0A9D8866-3DE6-4F58-9EB9-8203D8B78A0A}" srcOrd="0" destOrd="0" presId="urn:microsoft.com/office/officeart/2016/7/layout/BasicLinearProcessNumbered"/>
    <dgm:cxn modelId="{0A397194-9544-4B52-B44E-EE061B7E78F3}" type="presParOf" srcId="{0A9D8866-3DE6-4F58-9EB9-8203D8B78A0A}" destId="{DF6B1A1B-B410-4526-8D82-1CBFF4FBA953}" srcOrd="0" destOrd="0" presId="urn:microsoft.com/office/officeart/2016/7/layout/BasicLinearProcessNumbered"/>
    <dgm:cxn modelId="{2815D465-6CF1-411A-BBC3-EE6C5AC2EF97}" type="presParOf" srcId="{0A9D8866-3DE6-4F58-9EB9-8203D8B78A0A}" destId="{27ADF798-B83B-4E9F-8B5B-CE0C5D03455E}" srcOrd="1" destOrd="0" presId="urn:microsoft.com/office/officeart/2016/7/layout/BasicLinearProcessNumbered"/>
    <dgm:cxn modelId="{7BAA80FA-4F1E-4571-9EE7-6B046C870485}" type="presParOf" srcId="{0A9D8866-3DE6-4F58-9EB9-8203D8B78A0A}" destId="{48C75998-B938-4175-A01D-0CA3C34D657E}" srcOrd="2" destOrd="0" presId="urn:microsoft.com/office/officeart/2016/7/layout/BasicLinearProcessNumbered"/>
    <dgm:cxn modelId="{932A6FC0-06A0-4760-8B54-60B7187E0739}" type="presParOf" srcId="{0A9D8866-3DE6-4F58-9EB9-8203D8B78A0A}" destId="{184E6D3A-4437-41B8-B477-6243F586727C}" srcOrd="3" destOrd="0" presId="urn:microsoft.com/office/officeart/2016/7/layout/BasicLinearProcessNumbered"/>
    <dgm:cxn modelId="{EE6CB75E-82B2-42B1-A482-4E1AE6D015E0}" type="presParOf" srcId="{9DD5901B-C645-4E1B-8FDD-41C84A0CE3FE}" destId="{33B8718A-41E7-4272-9333-B392D885D945}" srcOrd="1" destOrd="0" presId="urn:microsoft.com/office/officeart/2016/7/layout/BasicLinearProcessNumbered"/>
    <dgm:cxn modelId="{7B99BD9E-0134-4114-BA25-F4B72F5F8B84}" type="presParOf" srcId="{9DD5901B-C645-4E1B-8FDD-41C84A0CE3FE}" destId="{097E5396-72B2-477D-8AE9-6BE02F9E8464}" srcOrd="2" destOrd="0" presId="urn:microsoft.com/office/officeart/2016/7/layout/BasicLinearProcessNumbered"/>
    <dgm:cxn modelId="{A15A887C-6085-4558-8784-96062A2934B5}" type="presParOf" srcId="{097E5396-72B2-477D-8AE9-6BE02F9E8464}" destId="{AD39FF97-88C1-4CFF-B74A-BEA460ED0AB3}" srcOrd="0" destOrd="0" presId="urn:microsoft.com/office/officeart/2016/7/layout/BasicLinearProcessNumbered"/>
    <dgm:cxn modelId="{BFAA33C4-F501-433B-A8CF-9C4C9EBA2B7F}" type="presParOf" srcId="{097E5396-72B2-477D-8AE9-6BE02F9E8464}" destId="{0C6B9EF4-F9C4-4243-842E-73CE6F0BB5E5}" srcOrd="1" destOrd="0" presId="urn:microsoft.com/office/officeart/2016/7/layout/BasicLinearProcessNumbered"/>
    <dgm:cxn modelId="{B98EB123-C0B9-4020-9198-E1E318F05CF1}" type="presParOf" srcId="{097E5396-72B2-477D-8AE9-6BE02F9E8464}" destId="{48AA5E65-6A6D-42EC-87B0-8D700583CD9C}" srcOrd="2" destOrd="0" presId="urn:microsoft.com/office/officeart/2016/7/layout/BasicLinearProcessNumbered"/>
    <dgm:cxn modelId="{CA390B43-B33C-4D5C-B382-83A8E955F648}" type="presParOf" srcId="{097E5396-72B2-477D-8AE9-6BE02F9E8464}" destId="{190310D7-D177-4E38-B173-B9018B505B4E}" srcOrd="3" destOrd="0" presId="urn:microsoft.com/office/officeart/2016/7/layout/BasicLinearProcessNumbered"/>
    <dgm:cxn modelId="{DA9684CE-1F16-4221-81BB-C350E1718894}" type="presParOf" srcId="{9DD5901B-C645-4E1B-8FDD-41C84A0CE3FE}" destId="{CC73B8E6-DC81-4D05-9077-31CBABF24F2B}" srcOrd="3" destOrd="0" presId="urn:microsoft.com/office/officeart/2016/7/layout/BasicLinearProcessNumbered"/>
    <dgm:cxn modelId="{6202B0ED-20FF-400F-B061-713BBDD35B4F}" type="presParOf" srcId="{9DD5901B-C645-4E1B-8FDD-41C84A0CE3FE}" destId="{EAA48D09-7477-4E41-B9B5-4C570CD3DB14}" srcOrd="4" destOrd="0" presId="urn:microsoft.com/office/officeart/2016/7/layout/BasicLinearProcessNumbered"/>
    <dgm:cxn modelId="{20BBC6A6-8D33-4091-8002-9D8F7EA93553}" type="presParOf" srcId="{EAA48D09-7477-4E41-B9B5-4C570CD3DB14}" destId="{91EA6AC9-A6C5-4281-B03E-1514602E80B4}" srcOrd="0" destOrd="0" presId="urn:microsoft.com/office/officeart/2016/7/layout/BasicLinearProcessNumbered"/>
    <dgm:cxn modelId="{A5077467-2C27-4E4F-9F8D-E80C8F3B35C4}" type="presParOf" srcId="{EAA48D09-7477-4E41-B9B5-4C570CD3DB14}" destId="{C1FEA4CE-88BD-4CAA-9DA3-0F450AA8BA37}" srcOrd="1" destOrd="0" presId="urn:microsoft.com/office/officeart/2016/7/layout/BasicLinearProcessNumbered"/>
    <dgm:cxn modelId="{D4842883-5FCA-4B7F-9B2E-C20426D04A0E}" type="presParOf" srcId="{EAA48D09-7477-4E41-B9B5-4C570CD3DB14}" destId="{FDB3A665-28D5-48A2-876C-9AC550968451}" srcOrd="2" destOrd="0" presId="urn:microsoft.com/office/officeart/2016/7/layout/BasicLinearProcessNumbered"/>
    <dgm:cxn modelId="{BC3AE748-8931-443F-B667-7076D47A9B5D}" type="presParOf" srcId="{EAA48D09-7477-4E41-B9B5-4C570CD3DB14}" destId="{080F2645-5F7E-4086-981F-8E82AAC7BF91}" srcOrd="3" destOrd="0" presId="urn:microsoft.com/office/officeart/2016/7/layout/BasicLinearProcessNumbered"/>
    <dgm:cxn modelId="{D083E375-9439-42BA-92EE-83AB6F39E9F0}" type="presParOf" srcId="{9DD5901B-C645-4E1B-8FDD-41C84A0CE3FE}" destId="{19E7ABC5-AFED-4EB3-9F74-8D1EE9C0930B}" srcOrd="5" destOrd="0" presId="urn:microsoft.com/office/officeart/2016/7/layout/BasicLinearProcessNumbered"/>
    <dgm:cxn modelId="{7BEE79B8-57F9-49B0-95D8-4F99E72011F0}" type="presParOf" srcId="{9DD5901B-C645-4E1B-8FDD-41C84A0CE3FE}" destId="{0AD34AE2-208D-47AD-99D8-43B7AAB2E646}" srcOrd="6" destOrd="0" presId="urn:microsoft.com/office/officeart/2016/7/layout/BasicLinearProcessNumbered"/>
    <dgm:cxn modelId="{E57F6ECD-F5C7-4276-A524-A973369DD11A}" type="presParOf" srcId="{0AD34AE2-208D-47AD-99D8-43B7AAB2E646}" destId="{32DEFD77-BBFF-47C7-AF7D-60260DEAE58E}" srcOrd="0" destOrd="0" presId="urn:microsoft.com/office/officeart/2016/7/layout/BasicLinearProcessNumbered"/>
    <dgm:cxn modelId="{D0F4AD1B-39D0-42E0-952B-0B621FD0B386}" type="presParOf" srcId="{0AD34AE2-208D-47AD-99D8-43B7AAB2E646}" destId="{F8BAB2E2-1EC8-42C5-AECF-37F8D8384AB5}" srcOrd="1" destOrd="0" presId="urn:microsoft.com/office/officeart/2016/7/layout/BasicLinearProcessNumbered"/>
    <dgm:cxn modelId="{57AC65BE-C550-4949-B43B-C2D30DBAF8ED}" type="presParOf" srcId="{0AD34AE2-208D-47AD-99D8-43B7AAB2E646}" destId="{4FA382E6-1CF6-4304-BCC7-F8354748D85C}" srcOrd="2" destOrd="0" presId="urn:microsoft.com/office/officeart/2016/7/layout/BasicLinearProcessNumbered"/>
    <dgm:cxn modelId="{647B93E1-F209-4A34-A94A-E2FDF902489B}" type="presParOf" srcId="{0AD34AE2-208D-47AD-99D8-43B7AAB2E646}" destId="{DD98B6EC-2B52-4C38-AE0A-4FD6588FA269}" srcOrd="3" destOrd="0" presId="urn:microsoft.com/office/officeart/2016/7/layout/BasicLinearProcessNumbered"/>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1CF19B1-C15A-40EC-8B45-B81105D9903E}">
      <dsp:nvSpPr>
        <dsp:cNvPr id="0" name=""/>
        <dsp:cNvSpPr/>
      </dsp:nvSpPr>
      <dsp:spPr>
        <a:xfrm>
          <a:off x="0" y="651"/>
          <a:ext cx="5980170" cy="1524499"/>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9675CB9-5AC0-4B01-AC5C-6E70766AF426}">
      <dsp:nvSpPr>
        <dsp:cNvPr id="0" name=""/>
        <dsp:cNvSpPr/>
      </dsp:nvSpPr>
      <dsp:spPr>
        <a:xfrm>
          <a:off x="461160" y="343663"/>
          <a:ext cx="838474" cy="83847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FD116CC-A36E-472F-AF3E-9E6E525CFBF0}">
      <dsp:nvSpPr>
        <dsp:cNvPr id="0" name=""/>
        <dsp:cNvSpPr/>
      </dsp:nvSpPr>
      <dsp:spPr>
        <a:xfrm>
          <a:off x="1760796" y="651"/>
          <a:ext cx="4219373" cy="15244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1343" tIns="161343" rIns="161343" bIns="161343" numCol="1" spcCol="1270" anchor="ctr" anchorCtr="0">
          <a:noAutofit/>
        </a:bodyPr>
        <a:lstStyle/>
        <a:p>
          <a:pPr marL="0" lvl="0" indent="0" algn="l" defTabSz="933450">
            <a:lnSpc>
              <a:spcPct val="90000"/>
            </a:lnSpc>
            <a:spcBef>
              <a:spcPct val="0"/>
            </a:spcBef>
            <a:spcAft>
              <a:spcPct val="35000"/>
            </a:spcAft>
            <a:buNone/>
          </a:pPr>
          <a:r>
            <a:rPr lang="en-US" sz="2100" kern="1200"/>
            <a:t>The problems were found from social media, google review.</a:t>
          </a:r>
        </a:p>
      </dsp:txBody>
      <dsp:txXfrm>
        <a:off x="1760796" y="651"/>
        <a:ext cx="4219373" cy="1524499"/>
      </dsp:txXfrm>
    </dsp:sp>
    <dsp:sp modelId="{AC3FF62A-1321-42A4-8503-BD1115B3A0A5}">
      <dsp:nvSpPr>
        <dsp:cNvPr id="0" name=""/>
        <dsp:cNvSpPr/>
      </dsp:nvSpPr>
      <dsp:spPr>
        <a:xfrm>
          <a:off x="0" y="1906275"/>
          <a:ext cx="5980170" cy="1524499"/>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AD85974-05B4-4BAB-B389-99438279CE7D}">
      <dsp:nvSpPr>
        <dsp:cNvPr id="0" name=""/>
        <dsp:cNvSpPr/>
      </dsp:nvSpPr>
      <dsp:spPr>
        <a:xfrm>
          <a:off x="461160" y="2249287"/>
          <a:ext cx="838474" cy="83847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B3DEA64-A4FF-4BF2-9853-1F5DFB5E0D3C}">
      <dsp:nvSpPr>
        <dsp:cNvPr id="0" name=""/>
        <dsp:cNvSpPr/>
      </dsp:nvSpPr>
      <dsp:spPr>
        <a:xfrm>
          <a:off x="1760796" y="1906275"/>
          <a:ext cx="4219373" cy="15244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1343" tIns="161343" rIns="161343" bIns="161343" numCol="1" spcCol="1270" anchor="ctr" anchorCtr="0">
          <a:noAutofit/>
        </a:bodyPr>
        <a:lstStyle/>
        <a:p>
          <a:pPr marL="0" lvl="0" indent="0" algn="l" defTabSz="933450">
            <a:lnSpc>
              <a:spcPct val="90000"/>
            </a:lnSpc>
            <a:spcBef>
              <a:spcPct val="0"/>
            </a:spcBef>
            <a:spcAft>
              <a:spcPct val="35000"/>
            </a:spcAft>
            <a:buNone/>
          </a:pPr>
          <a:r>
            <a:rPr lang="en-US" sz="2100" kern="1200"/>
            <a:t>We visited the restaurant, and saw one customer was having difficulty with menu selection, ordering confusion was there.</a:t>
          </a:r>
        </a:p>
      </dsp:txBody>
      <dsp:txXfrm>
        <a:off x="1760796" y="1906275"/>
        <a:ext cx="4219373" cy="1524499"/>
      </dsp:txXfrm>
    </dsp:sp>
    <dsp:sp modelId="{57B84C75-59B3-407D-B6AB-69CDE4BEDB1B}">
      <dsp:nvSpPr>
        <dsp:cNvPr id="0" name=""/>
        <dsp:cNvSpPr/>
      </dsp:nvSpPr>
      <dsp:spPr>
        <a:xfrm>
          <a:off x="0" y="3811899"/>
          <a:ext cx="5980170" cy="1524499"/>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F0B5B96-B999-4725-92E9-E231A2E13BF0}">
      <dsp:nvSpPr>
        <dsp:cNvPr id="0" name=""/>
        <dsp:cNvSpPr/>
      </dsp:nvSpPr>
      <dsp:spPr>
        <a:xfrm>
          <a:off x="461160" y="4154911"/>
          <a:ext cx="838474" cy="838474"/>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B98A048-373A-4791-9B87-6F15EB305AF4}">
      <dsp:nvSpPr>
        <dsp:cNvPr id="0" name=""/>
        <dsp:cNvSpPr/>
      </dsp:nvSpPr>
      <dsp:spPr>
        <a:xfrm>
          <a:off x="1760796" y="3811899"/>
          <a:ext cx="4219373" cy="15244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1343" tIns="161343" rIns="161343" bIns="161343" numCol="1" spcCol="1270" anchor="ctr" anchorCtr="0">
          <a:noAutofit/>
        </a:bodyPr>
        <a:lstStyle/>
        <a:p>
          <a:pPr marL="0" lvl="0" indent="0" algn="l" defTabSz="933450">
            <a:lnSpc>
              <a:spcPct val="90000"/>
            </a:lnSpc>
            <a:spcBef>
              <a:spcPct val="0"/>
            </a:spcBef>
            <a:spcAft>
              <a:spcPct val="35000"/>
            </a:spcAft>
            <a:buNone/>
          </a:pPr>
          <a:r>
            <a:rPr lang="en-US" sz="2100" kern="1200" dirty="0"/>
            <a:t>Lack of employee training was visible when restaurant had mass booking/ full capacity.</a:t>
          </a:r>
        </a:p>
      </dsp:txBody>
      <dsp:txXfrm>
        <a:off x="1760796" y="3811899"/>
        <a:ext cx="4219373" cy="152449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6B1A1B-B410-4526-8D82-1CBFF4FBA953}">
      <dsp:nvSpPr>
        <dsp:cNvPr id="0" name=""/>
        <dsp:cNvSpPr/>
      </dsp:nvSpPr>
      <dsp:spPr>
        <a:xfrm>
          <a:off x="1" y="0"/>
          <a:ext cx="2609354" cy="2892893"/>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3435" tIns="330200" rIns="203435" bIns="330200" numCol="1" spcCol="1270" anchor="t" anchorCtr="0">
          <a:noAutofit/>
        </a:bodyPr>
        <a:lstStyle/>
        <a:p>
          <a:pPr marL="0" lvl="0" indent="0" algn="l" defTabSz="711200">
            <a:lnSpc>
              <a:spcPct val="90000"/>
            </a:lnSpc>
            <a:spcBef>
              <a:spcPct val="0"/>
            </a:spcBef>
            <a:spcAft>
              <a:spcPct val="35000"/>
            </a:spcAft>
            <a:buNone/>
          </a:pPr>
          <a:r>
            <a:rPr lang="en-IN" sz="1600" kern="1200" dirty="0"/>
            <a:t>What might we do for </a:t>
          </a:r>
          <a:r>
            <a:rPr lang="en-IN" sz="1600" kern="1200" dirty="0" err="1"/>
            <a:t>Thalassery</a:t>
          </a:r>
          <a:r>
            <a:rPr lang="en-IN" sz="1600" kern="1200" dirty="0"/>
            <a:t> decrease the ordering and final food delivery delay from average 8.2 min to 5 min in 2 months?</a:t>
          </a:r>
          <a:endParaRPr lang="en-US" sz="1600" kern="1200" dirty="0"/>
        </a:p>
      </dsp:txBody>
      <dsp:txXfrm>
        <a:off x="1" y="1099299"/>
        <a:ext cx="2609354" cy="1735735"/>
      </dsp:txXfrm>
    </dsp:sp>
    <dsp:sp modelId="{27ADF798-B83B-4E9F-8B5B-CE0C5D03455E}">
      <dsp:nvSpPr>
        <dsp:cNvPr id="0" name=""/>
        <dsp:cNvSpPr/>
      </dsp:nvSpPr>
      <dsp:spPr>
        <a:xfrm>
          <a:off x="874032" y="289289"/>
          <a:ext cx="867867" cy="867867"/>
        </a:xfrm>
        <a:prstGeom prst="ellips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67662" tIns="12700" rIns="67662" bIns="12700" numCol="1" spcCol="1270" anchor="ctr" anchorCtr="0">
          <a:noAutofit/>
        </a:bodyPr>
        <a:lstStyle/>
        <a:p>
          <a:pPr marL="0" lvl="0" indent="0" algn="ctr" defTabSz="1866900">
            <a:lnSpc>
              <a:spcPct val="90000"/>
            </a:lnSpc>
            <a:spcBef>
              <a:spcPct val="0"/>
            </a:spcBef>
            <a:spcAft>
              <a:spcPct val="35000"/>
            </a:spcAft>
            <a:buNone/>
          </a:pPr>
          <a:r>
            <a:rPr lang="en-US" sz="4200" kern="1200"/>
            <a:t>1</a:t>
          </a:r>
          <a:endParaRPr lang="en-US" sz="4200" kern="1200" dirty="0"/>
        </a:p>
      </dsp:txBody>
      <dsp:txXfrm>
        <a:off x="1001128" y="416385"/>
        <a:ext cx="613675" cy="613675"/>
      </dsp:txXfrm>
    </dsp:sp>
    <dsp:sp modelId="{48C75998-B938-4175-A01D-0CA3C34D657E}">
      <dsp:nvSpPr>
        <dsp:cNvPr id="0" name=""/>
        <dsp:cNvSpPr/>
      </dsp:nvSpPr>
      <dsp:spPr>
        <a:xfrm>
          <a:off x="3289" y="2892821"/>
          <a:ext cx="2609354" cy="72"/>
        </a:xfrm>
        <a:prstGeom prst="rect">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AD39FF97-88C1-4CFF-B74A-BEA460ED0AB3}">
      <dsp:nvSpPr>
        <dsp:cNvPr id="0" name=""/>
        <dsp:cNvSpPr/>
      </dsp:nvSpPr>
      <dsp:spPr>
        <a:xfrm>
          <a:off x="2873579" y="0"/>
          <a:ext cx="2609354" cy="2892893"/>
        </a:xfrm>
        <a:prstGeom prst="rect">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3435" tIns="330200" rIns="203435" bIns="330200" numCol="1" spcCol="1270" anchor="t" anchorCtr="0">
          <a:noAutofit/>
        </a:bodyPr>
        <a:lstStyle/>
        <a:p>
          <a:pPr marL="0" lvl="0" indent="0" algn="l" defTabSz="711200">
            <a:lnSpc>
              <a:spcPct val="90000"/>
            </a:lnSpc>
            <a:spcBef>
              <a:spcPct val="0"/>
            </a:spcBef>
            <a:spcAft>
              <a:spcPct val="35000"/>
            </a:spcAft>
            <a:buNone/>
          </a:pPr>
          <a:r>
            <a:rPr lang="en-US" sz="1600" kern="1200" dirty="0"/>
            <a:t>Because of insights like- long waiting time </a:t>
          </a:r>
        </a:p>
      </dsp:txBody>
      <dsp:txXfrm>
        <a:off x="2873579" y="1099299"/>
        <a:ext cx="2609354" cy="1735735"/>
      </dsp:txXfrm>
    </dsp:sp>
    <dsp:sp modelId="{0C6B9EF4-F9C4-4243-842E-73CE6F0BB5E5}">
      <dsp:nvSpPr>
        <dsp:cNvPr id="0" name=""/>
        <dsp:cNvSpPr/>
      </dsp:nvSpPr>
      <dsp:spPr>
        <a:xfrm>
          <a:off x="3744322" y="289289"/>
          <a:ext cx="867867" cy="867867"/>
        </a:xfrm>
        <a:prstGeom prst="ellips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67662" tIns="12700" rIns="67662" bIns="12700" numCol="1" spcCol="1270" anchor="ctr" anchorCtr="0">
          <a:noAutofit/>
        </a:bodyPr>
        <a:lstStyle/>
        <a:p>
          <a:pPr marL="0" lvl="0" indent="0" algn="ctr" defTabSz="1866900">
            <a:lnSpc>
              <a:spcPct val="90000"/>
            </a:lnSpc>
            <a:spcBef>
              <a:spcPct val="0"/>
            </a:spcBef>
            <a:spcAft>
              <a:spcPct val="35000"/>
            </a:spcAft>
            <a:buNone/>
          </a:pPr>
          <a:r>
            <a:rPr lang="en-US" sz="4200" kern="1200"/>
            <a:t>2</a:t>
          </a:r>
        </a:p>
      </dsp:txBody>
      <dsp:txXfrm>
        <a:off x="3871418" y="416385"/>
        <a:ext cx="613675" cy="613675"/>
      </dsp:txXfrm>
    </dsp:sp>
    <dsp:sp modelId="{48AA5E65-6A6D-42EC-87B0-8D700583CD9C}">
      <dsp:nvSpPr>
        <dsp:cNvPr id="0" name=""/>
        <dsp:cNvSpPr/>
      </dsp:nvSpPr>
      <dsp:spPr>
        <a:xfrm>
          <a:off x="2873579" y="2892821"/>
          <a:ext cx="2609354" cy="72"/>
        </a:xfrm>
        <a:prstGeom prst="rect">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91EA6AC9-A6C5-4281-B03E-1514602E80B4}">
      <dsp:nvSpPr>
        <dsp:cNvPr id="0" name=""/>
        <dsp:cNvSpPr/>
      </dsp:nvSpPr>
      <dsp:spPr>
        <a:xfrm>
          <a:off x="5743869" y="0"/>
          <a:ext cx="2609354" cy="2892893"/>
        </a:xfrm>
        <a:prstGeom prst="rect">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3435" tIns="330200" rIns="203435" bIns="330200" numCol="1" spcCol="1270" anchor="t" anchorCtr="0">
          <a:noAutofit/>
        </a:bodyPr>
        <a:lstStyle/>
        <a:p>
          <a:pPr marL="0" lvl="0" indent="0" algn="l" defTabSz="711200">
            <a:lnSpc>
              <a:spcPct val="90000"/>
            </a:lnSpc>
            <a:spcBef>
              <a:spcPct val="0"/>
            </a:spcBef>
            <a:spcAft>
              <a:spcPct val="35000"/>
            </a:spcAft>
            <a:buNone/>
          </a:pPr>
          <a:r>
            <a:rPr lang="en-US" sz="1600" kern="1200" dirty="0"/>
            <a:t>long queuing time</a:t>
          </a:r>
        </a:p>
      </dsp:txBody>
      <dsp:txXfrm>
        <a:off x="5743869" y="1099299"/>
        <a:ext cx="2609354" cy="1735735"/>
      </dsp:txXfrm>
    </dsp:sp>
    <dsp:sp modelId="{C1FEA4CE-88BD-4CAA-9DA3-0F450AA8BA37}">
      <dsp:nvSpPr>
        <dsp:cNvPr id="0" name=""/>
        <dsp:cNvSpPr/>
      </dsp:nvSpPr>
      <dsp:spPr>
        <a:xfrm>
          <a:off x="6614612" y="289289"/>
          <a:ext cx="867867" cy="867867"/>
        </a:xfrm>
        <a:prstGeom prst="ellipse">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67662" tIns="12700" rIns="67662" bIns="12700" numCol="1" spcCol="1270" anchor="ctr" anchorCtr="0">
          <a:noAutofit/>
        </a:bodyPr>
        <a:lstStyle/>
        <a:p>
          <a:pPr marL="0" lvl="0" indent="0" algn="ctr" defTabSz="1866900">
            <a:lnSpc>
              <a:spcPct val="90000"/>
            </a:lnSpc>
            <a:spcBef>
              <a:spcPct val="0"/>
            </a:spcBef>
            <a:spcAft>
              <a:spcPct val="35000"/>
            </a:spcAft>
            <a:buNone/>
          </a:pPr>
          <a:r>
            <a:rPr lang="en-US" sz="4200" kern="1200"/>
            <a:t>3</a:t>
          </a:r>
        </a:p>
      </dsp:txBody>
      <dsp:txXfrm>
        <a:off x="6741708" y="416385"/>
        <a:ext cx="613675" cy="613675"/>
      </dsp:txXfrm>
    </dsp:sp>
    <dsp:sp modelId="{FDB3A665-28D5-48A2-876C-9AC550968451}">
      <dsp:nvSpPr>
        <dsp:cNvPr id="0" name=""/>
        <dsp:cNvSpPr/>
      </dsp:nvSpPr>
      <dsp:spPr>
        <a:xfrm>
          <a:off x="5743869" y="2892821"/>
          <a:ext cx="2609354" cy="72"/>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32DEFD77-BBFF-47C7-AF7D-60260DEAE58E}">
      <dsp:nvSpPr>
        <dsp:cNvPr id="0" name=""/>
        <dsp:cNvSpPr/>
      </dsp:nvSpPr>
      <dsp:spPr>
        <a:xfrm>
          <a:off x="8614159" y="0"/>
          <a:ext cx="2609354" cy="2892893"/>
        </a:xfrm>
        <a:prstGeom prst="rect">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3435" tIns="330200" rIns="203435" bIns="330200" numCol="1" spcCol="1270" anchor="t" anchorCtr="0">
          <a:noAutofit/>
        </a:bodyPr>
        <a:lstStyle/>
        <a:p>
          <a:pPr marL="0" lvl="0" indent="0" algn="l" defTabSz="711200">
            <a:lnSpc>
              <a:spcPct val="90000"/>
            </a:lnSpc>
            <a:spcBef>
              <a:spcPct val="0"/>
            </a:spcBef>
            <a:spcAft>
              <a:spcPct val="35000"/>
            </a:spcAft>
            <a:buNone/>
          </a:pPr>
          <a:r>
            <a:rPr lang="en-US" sz="1600" kern="1200" dirty="0"/>
            <a:t>customer gets anxious as no update about food preparation is given</a:t>
          </a:r>
        </a:p>
      </dsp:txBody>
      <dsp:txXfrm>
        <a:off x="8614159" y="1099299"/>
        <a:ext cx="2609354" cy="1735735"/>
      </dsp:txXfrm>
    </dsp:sp>
    <dsp:sp modelId="{F8BAB2E2-1EC8-42C5-AECF-37F8D8384AB5}">
      <dsp:nvSpPr>
        <dsp:cNvPr id="0" name=""/>
        <dsp:cNvSpPr/>
      </dsp:nvSpPr>
      <dsp:spPr>
        <a:xfrm>
          <a:off x="9484902" y="289289"/>
          <a:ext cx="867867" cy="867867"/>
        </a:xfrm>
        <a:prstGeom prst="ellips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67662" tIns="12700" rIns="67662" bIns="12700" numCol="1" spcCol="1270" anchor="ctr" anchorCtr="0">
          <a:noAutofit/>
        </a:bodyPr>
        <a:lstStyle/>
        <a:p>
          <a:pPr marL="0" lvl="0" indent="0" algn="ctr" defTabSz="1866900">
            <a:lnSpc>
              <a:spcPct val="90000"/>
            </a:lnSpc>
            <a:spcBef>
              <a:spcPct val="0"/>
            </a:spcBef>
            <a:spcAft>
              <a:spcPct val="35000"/>
            </a:spcAft>
            <a:buNone/>
          </a:pPr>
          <a:r>
            <a:rPr lang="en-US" sz="4200" kern="1200"/>
            <a:t>4</a:t>
          </a:r>
        </a:p>
      </dsp:txBody>
      <dsp:txXfrm>
        <a:off x="9611998" y="416385"/>
        <a:ext cx="613675" cy="613675"/>
      </dsp:txXfrm>
    </dsp:sp>
    <dsp:sp modelId="{4FA382E6-1CF6-4304-BCC7-F8354748D85C}">
      <dsp:nvSpPr>
        <dsp:cNvPr id="0" name=""/>
        <dsp:cNvSpPr/>
      </dsp:nvSpPr>
      <dsp:spPr>
        <a:xfrm>
          <a:off x="8614159" y="2892821"/>
          <a:ext cx="2609354" cy="72"/>
        </a:xfrm>
        <a:prstGeom prst="rect">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6/7/layout/BasicLinearProcessNumbered">
  <dgm:title val="Basic Linear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1"/>
      <dgm:constr type="primFontSz" for="des" forName="sibTransNodeCircle" op="equ"/>
      <dgm:constr type="primFontSz" for="des" forName="nodeText" op="equ"/>
      <dgm:constr type="h" for="des" forName="sibTransNodeCircle" op="equ"/>
      <dgm:constr type="w" for="des" forName="sibTransNodeCircle" op="equ"/>
    </dgm:constrLst>
    <dgm:ruleLst>
      <dgm:rule type="h" val="NaN" fact="1.2" max="NaN"/>
    </dgm:ruleLst>
    <dgm:forEach name="Name4" axis="ch" ptType="node">
      <dgm:layoutNode name="compositeNode">
        <dgm:varLst>
          <dgm:bulletEnabled val="1"/>
        </dgm:varLst>
        <dgm:alg type="composite"/>
        <dgm:constrLst>
          <dgm:constr type="h" refType="w" op="lte" fact="1.4"/>
          <dgm:constr type="w" for="ch" forName="bgRect" refType="w"/>
          <dgm:constr type="h" for="ch" forName="bgRect" refType="h"/>
          <dgm:constr type="t" for="ch" forName="bgRect"/>
          <dgm:constr type="l" for="ch" forName="bgRect"/>
          <dgm:constr type="h" for="ch" forName="sibTransNodeCircle" refType="h" refFor="ch" refForName="bgRect" fact="0.3"/>
          <dgm:constr type="w" for="ch" forName="sibTransNodeCircle" refType="h" refFor="ch" refForName="sibTransNodeCircle"/>
          <dgm:constr type="ctrX" for="ch" forName="sibTransNodeCircle" refType="w" fact="0.5"/>
          <dgm:constr type="ctrY" for="ch" forName="sibTransNodeCircle" refType="h" fact="0.25"/>
          <dgm:constr type="r" for="ch" forName="nodeText" refType="r" refFor="ch" refForName="bgRect"/>
          <dgm:constr type="h" for="ch" forName="nodeText" refType="h" refFor="ch" refForName="bgRect" fact="0.6"/>
          <dgm:constr type="t" for="ch" forName="nodeText" refType="h" refFor="ch" refForName="bgRect" fact="0.38"/>
          <dgm:constr type="b" for="ch" forName="bottomLine" refType="b" refFor="ch" refForName="bgRect"/>
          <dgm:constr type="w" for="ch" forName="bottomLine" refType="w" refFor="ch" refForName="bgRect"/>
          <dgm:constr type="h" for="ch" forName="bottomLine" val="0.002"/>
        </dgm:constrLst>
        <dgm:ruleLst/>
        <dgm:layoutNode name="bgRect" styleLbl="bgAccFollowNode1">
          <dgm:alg type="sp"/>
          <dgm:shape xmlns:r="http://schemas.openxmlformats.org/officeDocument/2006/relationships" type="rect" r:blip="">
            <dgm:adjLst/>
          </dgm:shape>
          <dgm:presOf axis="self"/>
          <dgm:constrLst/>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alg>
            <dgm:shape xmlns:r="http://schemas.openxmlformats.org/officeDocument/2006/relationships" type="ellipse" r:blip="">
              <dgm:adjLst/>
            </dgm:shape>
            <dgm:constrLst>
              <dgm:constr type="w" refType="h" op="lte"/>
              <dgm:constr type="primFontSz" val="48"/>
              <dgm:constr type="tMarg" val="1"/>
              <dgm:constr type="lMarg" refType="w" fact="0.221"/>
              <dgm:constr type="rMarg" refType="w" fact="0.221"/>
              <dgm:constr type="bMarg" val="1"/>
            </dgm:constrLst>
            <dgm:ruleLst>
              <dgm:rule type="primFontSz" val="14" fact="NaN" max="NaN"/>
            </dgm:ruleLst>
          </dgm:layoutNode>
        </dgm:forEach>
        <dgm:layoutNode name="bottomLine" styleLbl="alignNode1">
          <dgm:varLst/>
          <dgm:presOf/>
          <dgm:alg type="sp"/>
          <dgm:shape xmlns:r="http://schemas.openxmlformats.org/officeDocument/2006/relationships" type="rect" r:blip="">
            <dgm:adjLst/>
          </dgm:shape>
          <dgm:constrLst/>
          <dgm:ruleLst/>
        </dgm:layoutNode>
        <dgm:layoutNode name="nodeText" styleLbl="bgAccFollowNode1" moveWith="bgRect">
          <dgm:varLst>
            <dgm:bulletEnabled val="1"/>
          </dgm:varLst>
          <dgm:alg type="tx">
            <dgm:param type="parTxLTRAlign" val="l"/>
            <dgm:param type="parTxRTLAlign" val="r"/>
            <dgm:param type="txAnchorVert" val="t"/>
          </dgm:alg>
          <dgm:shape xmlns:r="http://schemas.openxmlformats.org/officeDocument/2006/relationships" type="rect" r:blip="" zOrderOff="-1" hideGeom="1">
            <dgm:adjLst/>
          </dgm:shape>
          <dgm:presOf axis="desOrSelf" ptType="node"/>
          <dgm:constrLst>
            <dgm:constr type="primFontSz" val="26"/>
            <dgm:constr type="tMarg" val="26"/>
            <dgm:constr type="lMarg" refType="w" fact="0.221"/>
            <dgm:constr type="rMarg" refType="w" fact="0.221"/>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C9EA1E-98C4-4A2E-AAC3-800E357DC9FE}"/>
              </a:ext>
            </a:extLst>
          </p:cNvPr>
          <p:cNvSpPr>
            <a:spLocks noGrp="1"/>
          </p:cNvSpPr>
          <p:nvPr>
            <p:ph type="ctrTitle"/>
          </p:nvPr>
        </p:nvSpPr>
        <p:spPr>
          <a:xfrm>
            <a:off x="1517904" y="1517904"/>
            <a:ext cx="9144000" cy="2798064"/>
          </a:xfrm>
        </p:spPr>
        <p:txBody>
          <a:bodyPr anchor="b"/>
          <a:lstStyle>
            <a:lvl1pPr algn="ctr">
              <a:defRPr sz="60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9A96B1FA-5AE6-4D57-B37B-4AA0216007F8}"/>
              </a:ext>
            </a:extLst>
          </p:cNvPr>
          <p:cNvSpPr>
            <a:spLocks noGrp="1"/>
          </p:cNvSpPr>
          <p:nvPr>
            <p:ph type="subTitle" idx="1"/>
          </p:nvPr>
        </p:nvSpPr>
        <p:spPr>
          <a:xfrm>
            <a:off x="1517904" y="4572000"/>
            <a:ext cx="9144000" cy="1527048"/>
          </a:xfrm>
        </p:spPr>
        <p:txBody>
          <a:bodyPr/>
          <a:lstStyle>
            <a:lvl1pPr marL="0" indent="0" algn="ctr">
              <a:buNone/>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a:extLst>
              <a:ext uri="{FF2B5EF4-FFF2-40B4-BE49-F238E27FC236}">
                <a16:creationId xmlns:a16="http://schemas.microsoft.com/office/drawing/2014/main" id="{01F49B66-DBC3-45EE-A6E1-DE10A6C186C8}"/>
              </a:ext>
            </a:extLst>
          </p:cNvPr>
          <p:cNvSpPr>
            <a:spLocks noGrp="1"/>
          </p:cNvSpPr>
          <p:nvPr>
            <p:ph type="dt" sz="half" idx="10"/>
          </p:nvPr>
        </p:nvSpPr>
        <p:spPr/>
        <p:txBody>
          <a:bodyPr/>
          <a:lstStyle/>
          <a:p>
            <a:pPr algn="r"/>
            <a:fld id="{3F9AFA87-1417-4992-ABD9-27C3BC8CC883}" type="datetimeFigureOut">
              <a:rPr lang="en-US" smtClean="0"/>
              <a:pPr algn="r"/>
              <a:t>14-Feb-24</a:t>
            </a:fld>
            <a:endParaRPr lang="en-US" dirty="0"/>
          </a:p>
        </p:txBody>
      </p:sp>
      <p:sp>
        <p:nvSpPr>
          <p:cNvPr id="8" name="Footer Placeholder 7">
            <a:extLst>
              <a:ext uri="{FF2B5EF4-FFF2-40B4-BE49-F238E27FC236}">
                <a16:creationId xmlns:a16="http://schemas.microsoft.com/office/drawing/2014/main" id="{241085F0-1967-4B4F-9824-58E9F2E05125}"/>
              </a:ext>
            </a:extLst>
          </p:cNvPr>
          <p:cNvSpPr>
            <a:spLocks noGrp="1"/>
          </p:cNvSpPr>
          <p:nvPr>
            <p:ph type="ftr" sz="quarter" idx="11"/>
          </p:nvPr>
        </p:nvSpPr>
        <p:spPr/>
        <p:txBody>
          <a:bodyPr/>
          <a:lstStyle/>
          <a:p>
            <a:endParaRPr lang="en-US" sz="1000" dirty="0"/>
          </a:p>
        </p:txBody>
      </p:sp>
      <p:sp>
        <p:nvSpPr>
          <p:cNvPr id="9" name="Slide Number Placeholder 8">
            <a:extLst>
              <a:ext uri="{FF2B5EF4-FFF2-40B4-BE49-F238E27FC236}">
                <a16:creationId xmlns:a16="http://schemas.microsoft.com/office/drawing/2014/main" id="{40AEDEE5-31B5-4868-8C16-47FF43E276A4}"/>
              </a:ext>
            </a:extLst>
          </p:cNvPr>
          <p:cNvSpPr>
            <a:spLocks noGrp="1"/>
          </p:cNvSpPr>
          <p:nvPr>
            <p:ph type="sldNum" sz="quarter" idx="12"/>
          </p:nvPr>
        </p:nvSpPr>
        <p:spPr/>
        <p:txBody>
          <a:bodyPr/>
          <a:lstStyle/>
          <a:p>
            <a:fld id="{CB1E4CB7-CB13-4810-BF18-BE31AFC64F93}" type="slidenum">
              <a:rPr lang="en-US" smtClean="0"/>
              <a:pPr/>
              <a:t>‹#›</a:t>
            </a:fld>
            <a:endParaRPr lang="en-US" sz="1000" dirty="0"/>
          </a:p>
        </p:txBody>
      </p:sp>
    </p:spTree>
    <p:extLst>
      <p:ext uri="{BB962C8B-B14F-4D97-AF65-F5344CB8AC3E}">
        <p14:creationId xmlns:p14="http://schemas.microsoft.com/office/powerpoint/2010/main" val="40790465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DF9454-6F74-46A8-B299-4AF451BFB928}"/>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66F55CA9-A0BD-4609-9307-BAF987B2626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25E4293-851E-4FA2-BFF2-B646A42369DE}"/>
              </a:ext>
            </a:extLst>
          </p:cNvPr>
          <p:cNvSpPr>
            <a:spLocks noGrp="1"/>
          </p:cNvSpPr>
          <p:nvPr>
            <p:ph type="dt" sz="half" idx="10"/>
          </p:nvPr>
        </p:nvSpPr>
        <p:spPr/>
        <p:txBody>
          <a:bodyPr/>
          <a:lstStyle/>
          <a:p>
            <a:fld id="{3F9AFA87-1417-4992-ABD9-27C3BC8CC883}" type="datetimeFigureOut">
              <a:rPr lang="en-US" smtClean="0"/>
              <a:t>14-Feb-24</a:t>
            </a:fld>
            <a:endParaRPr lang="en-US"/>
          </a:p>
        </p:txBody>
      </p:sp>
      <p:sp>
        <p:nvSpPr>
          <p:cNvPr id="5" name="Footer Placeholder 4">
            <a:extLst>
              <a:ext uri="{FF2B5EF4-FFF2-40B4-BE49-F238E27FC236}">
                <a16:creationId xmlns:a16="http://schemas.microsoft.com/office/drawing/2014/main" id="{59A907F5-F26D-4A91-8D70-AB54F8B43D3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8ACBD8-D942-449E-A2B8-358CD1365C0A}"/>
              </a:ext>
            </a:extLst>
          </p:cNvPr>
          <p:cNvSpPr>
            <a:spLocks noGrp="1"/>
          </p:cNvSpPr>
          <p:nvPr>
            <p:ph type="sldNum" sz="quarter" idx="12"/>
          </p:nvPr>
        </p:nvSpPr>
        <p:spPr/>
        <p:txBody>
          <a:bodyPr/>
          <a:lstStyle/>
          <a:p>
            <a:fld id="{CB1E4CB7-CB13-4810-BF18-BE31AFC64F93}" type="slidenum">
              <a:rPr lang="en-US" smtClean="0"/>
              <a:t>‹#›</a:t>
            </a:fld>
            <a:endParaRPr lang="en-US"/>
          </a:p>
        </p:txBody>
      </p:sp>
    </p:spTree>
    <p:extLst>
      <p:ext uri="{BB962C8B-B14F-4D97-AF65-F5344CB8AC3E}">
        <p14:creationId xmlns:p14="http://schemas.microsoft.com/office/powerpoint/2010/main" val="32300505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DA50897-0C2E-420B-9A38-A8D5C1D72786}"/>
              </a:ext>
            </a:extLst>
          </p:cNvPr>
          <p:cNvSpPr>
            <a:spLocks noGrp="1"/>
          </p:cNvSpPr>
          <p:nvPr>
            <p:ph type="title" orient="vert"/>
          </p:nvPr>
        </p:nvSpPr>
        <p:spPr>
          <a:xfrm>
            <a:off x="8450317" y="1517904"/>
            <a:ext cx="2220731" cy="4546786"/>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6EDB2173-32A5-4677-A08F-DAB8FD430D1A}"/>
              </a:ext>
            </a:extLst>
          </p:cNvPr>
          <p:cNvSpPr>
            <a:spLocks noGrp="1"/>
          </p:cNvSpPr>
          <p:nvPr>
            <p:ph type="body" orient="vert" idx="1"/>
          </p:nvPr>
        </p:nvSpPr>
        <p:spPr>
          <a:xfrm>
            <a:off x="1517904" y="1517904"/>
            <a:ext cx="6562553" cy="454678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3DB124D-B801-4A6A-9DAF-EBC1B98FE4F7}"/>
              </a:ext>
            </a:extLst>
          </p:cNvPr>
          <p:cNvSpPr>
            <a:spLocks noGrp="1"/>
          </p:cNvSpPr>
          <p:nvPr>
            <p:ph type="dt" sz="half" idx="10"/>
          </p:nvPr>
        </p:nvSpPr>
        <p:spPr/>
        <p:txBody>
          <a:bodyPr/>
          <a:lstStyle/>
          <a:p>
            <a:fld id="{3F9AFA87-1417-4992-ABD9-27C3BC8CC883}" type="datetimeFigureOut">
              <a:rPr lang="en-US" smtClean="0"/>
              <a:t>14-Feb-24</a:t>
            </a:fld>
            <a:endParaRPr lang="en-US"/>
          </a:p>
        </p:txBody>
      </p:sp>
      <p:sp>
        <p:nvSpPr>
          <p:cNvPr id="5" name="Footer Placeholder 4">
            <a:extLst>
              <a:ext uri="{FF2B5EF4-FFF2-40B4-BE49-F238E27FC236}">
                <a16:creationId xmlns:a16="http://schemas.microsoft.com/office/drawing/2014/main" id="{A8DAF8DF-2544-45A5-B62B-BB7948FCCA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4AC232D-131E-4BE6-8E2E-BAF5A30846D6}"/>
              </a:ext>
            </a:extLst>
          </p:cNvPr>
          <p:cNvSpPr>
            <a:spLocks noGrp="1"/>
          </p:cNvSpPr>
          <p:nvPr>
            <p:ph type="sldNum" sz="quarter" idx="12"/>
          </p:nvPr>
        </p:nvSpPr>
        <p:spPr/>
        <p:txBody>
          <a:bodyPr/>
          <a:lstStyle/>
          <a:p>
            <a:fld id="{CB1E4CB7-CB13-4810-BF18-BE31AFC64F93}" type="slidenum">
              <a:rPr lang="en-US" smtClean="0"/>
              <a:t>‹#›</a:t>
            </a:fld>
            <a:endParaRPr lang="en-US"/>
          </a:p>
        </p:txBody>
      </p:sp>
    </p:spTree>
    <p:extLst>
      <p:ext uri="{BB962C8B-B14F-4D97-AF65-F5344CB8AC3E}">
        <p14:creationId xmlns:p14="http://schemas.microsoft.com/office/powerpoint/2010/main" val="3678692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4C5BB2-C09C-49B0-BAFA-DE1801CD3E9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3A47C21-944D-47FE-9519-A2551883711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C7CE36D-6B7B-4D5E-831E-34A4286D6E6A}"/>
              </a:ext>
            </a:extLst>
          </p:cNvPr>
          <p:cNvSpPr>
            <a:spLocks noGrp="1"/>
          </p:cNvSpPr>
          <p:nvPr>
            <p:ph type="dt" sz="half" idx="10"/>
          </p:nvPr>
        </p:nvSpPr>
        <p:spPr/>
        <p:txBody>
          <a:bodyPr/>
          <a:lstStyle/>
          <a:p>
            <a:fld id="{3F9AFA87-1417-4992-ABD9-27C3BC8CC883}" type="datetimeFigureOut">
              <a:rPr lang="en-US" smtClean="0"/>
              <a:t>14-Feb-24</a:t>
            </a:fld>
            <a:endParaRPr lang="en-US"/>
          </a:p>
        </p:txBody>
      </p:sp>
      <p:sp>
        <p:nvSpPr>
          <p:cNvPr id="5" name="Footer Placeholder 4">
            <a:extLst>
              <a:ext uri="{FF2B5EF4-FFF2-40B4-BE49-F238E27FC236}">
                <a16:creationId xmlns:a16="http://schemas.microsoft.com/office/drawing/2014/main" id="{BA2AD668-6E19-425C-88F7-AF4220662C0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905C53-CF7C-4936-9E35-1BEBD683626E}"/>
              </a:ext>
            </a:extLst>
          </p:cNvPr>
          <p:cNvSpPr>
            <a:spLocks noGrp="1"/>
          </p:cNvSpPr>
          <p:nvPr>
            <p:ph type="sldNum" sz="quarter" idx="12"/>
          </p:nvPr>
        </p:nvSpPr>
        <p:spPr/>
        <p:txBody>
          <a:bodyPr/>
          <a:lstStyle/>
          <a:p>
            <a:fld id="{CB1E4CB7-CB13-4810-BF18-BE31AFC64F93}" type="slidenum">
              <a:rPr lang="en-US" smtClean="0"/>
              <a:t>‹#›</a:t>
            </a:fld>
            <a:endParaRPr lang="en-US"/>
          </a:p>
        </p:txBody>
      </p:sp>
    </p:spTree>
    <p:extLst>
      <p:ext uri="{BB962C8B-B14F-4D97-AF65-F5344CB8AC3E}">
        <p14:creationId xmlns:p14="http://schemas.microsoft.com/office/powerpoint/2010/main" val="33009682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146C78-A717-4E1F-A742-FD5AECA03B4B}"/>
              </a:ext>
            </a:extLst>
          </p:cNvPr>
          <p:cNvSpPr>
            <a:spLocks noGrp="1"/>
          </p:cNvSpPr>
          <p:nvPr>
            <p:ph type="title"/>
          </p:nvPr>
        </p:nvSpPr>
        <p:spPr>
          <a:xfrm>
            <a:off x="1517904" y="1517904"/>
            <a:ext cx="9144000" cy="2852737"/>
          </a:xfrm>
        </p:spPr>
        <p:txBody>
          <a:bodyPr anchor="b"/>
          <a:lstStyle>
            <a:lvl1pPr>
              <a:defRPr sz="6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DA1270D-CCAE-4437-A0C0-052D111DFC80}"/>
              </a:ext>
            </a:extLst>
          </p:cNvPr>
          <p:cNvSpPr>
            <a:spLocks noGrp="1"/>
          </p:cNvSpPr>
          <p:nvPr>
            <p:ph type="body" idx="1"/>
          </p:nvPr>
        </p:nvSpPr>
        <p:spPr>
          <a:xfrm>
            <a:off x="1517904" y="4572000"/>
            <a:ext cx="91440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A9F006A-7EEE-4DB0-8F92-D34C0D46C38E}"/>
              </a:ext>
            </a:extLst>
          </p:cNvPr>
          <p:cNvSpPr>
            <a:spLocks noGrp="1"/>
          </p:cNvSpPr>
          <p:nvPr>
            <p:ph type="dt" sz="half" idx="10"/>
          </p:nvPr>
        </p:nvSpPr>
        <p:spPr/>
        <p:txBody>
          <a:bodyPr/>
          <a:lstStyle/>
          <a:p>
            <a:fld id="{3F9AFA87-1417-4992-ABD9-27C3BC8CC883}" type="datetimeFigureOut">
              <a:rPr lang="en-US" smtClean="0"/>
              <a:t>14-Feb-24</a:t>
            </a:fld>
            <a:endParaRPr lang="en-US"/>
          </a:p>
        </p:txBody>
      </p:sp>
      <p:sp>
        <p:nvSpPr>
          <p:cNvPr id="5" name="Footer Placeholder 4">
            <a:extLst>
              <a:ext uri="{FF2B5EF4-FFF2-40B4-BE49-F238E27FC236}">
                <a16:creationId xmlns:a16="http://schemas.microsoft.com/office/drawing/2014/main" id="{FDA3F2ED-2B0E-44A9-8603-286CA06345D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4D801C-6B4E-40B6-9D6E-558192264D2E}"/>
              </a:ext>
            </a:extLst>
          </p:cNvPr>
          <p:cNvSpPr>
            <a:spLocks noGrp="1"/>
          </p:cNvSpPr>
          <p:nvPr>
            <p:ph type="sldNum" sz="quarter" idx="12"/>
          </p:nvPr>
        </p:nvSpPr>
        <p:spPr/>
        <p:txBody>
          <a:bodyPr/>
          <a:lstStyle/>
          <a:p>
            <a:fld id="{CB1E4CB7-CB13-4810-BF18-BE31AFC64F93}" type="slidenum">
              <a:rPr lang="en-US" smtClean="0"/>
              <a:t>‹#›</a:t>
            </a:fld>
            <a:endParaRPr lang="en-US"/>
          </a:p>
        </p:txBody>
      </p:sp>
    </p:spTree>
    <p:extLst>
      <p:ext uri="{BB962C8B-B14F-4D97-AF65-F5344CB8AC3E}">
        <p14:creationId xmlns:p14="http://schemas.microsoft.com/office/powerpoint/2010/main" val="14375185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C446AA-9418-4C3E-901B-8E2806122E1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5997482-2CA6-4707-976E-6FD4B57BFE66}"/>
              </a:ext>
            </a:extLst>
          </p:cNvPr>
          <p:cNvSpPr>
            <a:spLocks noGrp="1"/>
          </p:cNvSpPr>
          <p:nvPr>
            <p:ph sz="half" idx="1"/>
          </p:nvPr>
        </p:nvSpPr>
        <p:spPr>
          <a:xfrm>
            <a:off x="1517904" y="2980944"/>
            <a:ext cx="4334256" cy="31181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B909652-DD12-479C-B639-9452CBA8C019}"/>
              </a:ext>
            </a:extLst>
          </p:cNvPr>
          <p:cNvSpPr>
            <a:spLocks noGrp="1"/>
          </p:cNvSpPr>
          <p:nvPr>
            <p:ph sz="half" idx="2"/>
          </p:nvPr>
        </p:nvSpPr>
        <p:spPr>
          <a:xfrm>
            <a:off x="6336792" y="2980944"/>
            <a:ext cx="4334256" cy="31181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D0EC7A6-AFB1-4989-A0B4-B422D5B2C69C}"/>
              </a:ext>
            </a:extLst>
          </p:cNvPr>
          <p:cNvSpPr>
            <a:spLocks noGrp="1"/>
          </p:cNvSpPr>
          <p:nvPr>
            <p:ph type="dt" sz="half" idx="10"/>
          </p:nvPr>
        </p:nvSpPr>
        <p:spPr/>
        <p:txBody>
          <a:bodyPr/>
          <a:lstStyle/>
          <a:p>
            <a:fld id="{3F9AFA87-1417-4992-ABD9-27C3BC8CC883}" type="datetimeFigureOut">
              <a:rPr lang="en-US" smtClean="0"/>
              <a:t>14-Feb-24</a:t>
            </a:fld>
            <a:endParaRPr lang="en-US" dirty="0"/>
          </a:p>
        </p:txBody>
      </p:sp>
      <p:sp>
        <p:nvSpPr>
          <p:cNvPr id="6" name="Footer Placeholder 5">
            <a:extLst>
              <a:ext uri="{FF2B5EF4-FFF2-40B4-BE49-F238E27FC236}">
                <a16:creationId xmlns:a16="http://schemas.microsoft.com/office/drawing/2014/main" id="{F8D2117C-B497-4647-A66B-1887750FB538}"/>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79E8C7AF-5092-416B-B61C-F41D3C573E0C}"/>
              </a:ext>
            </a:extLst>
          </p:cNvPr>
          <p:cNvSpPr>
            <a:spLocks noGrp="1"/>
          </p:cNvSpPr>
          <p:nvPr>
            <p:ph type="sldNum" sz="quarter" idx="12"/>
          </p:nvPr>
        </p:nvSpPr>
        <p:spPr/>
        <p:txBody>
          <a:bodyPr/>
          <a:lstStyle/>
          <a:p>
            <a:fld id="{CB1E4CB7-CB13-4810-BF18-BE31AFC64F93}" type="slidenum">
              <a:rPr lang="en-US" smtClean="0"/>
              <a:t>‹#›</a:t>
            </a:fld>
            <a:endParaRPr lang="en-US" dirty="0"/>
          </a:p>
        </p:txBody>
      </p:sp>
    </p:spTree>
    <p:extLst>
      <p:ext uri="{BB962C8B-B14F-4D97-AF65-F5344CB8AC3E}">
        <p14:creationId xmlns:p14="http://schemas.microsoft.com/office/powerpoint/2010/main" val="826975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E90CDE0-3FEB-42A0-8BCC-7DADE7D4A621}"/>
              </a:ext>
            </a:extLst>
          </p:cNvPr>
          <p:cNvSpPr>
            <a:spLocks noGrp="1"/>
          </p:cNvSpPr>
          <p:nvPr>
            <p:ph type="body" idx="1"/>
          </p:nvPr>
        </p:nvSpPr>
        <p:spPr>
          <a:xfrm>
            <a:off x="1517905" y="2944368"/>
            <a:ext cx="4334256" cy="606026"/>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B778B8B-E9A3-44BE-85A6-3E316659A9B4}"/>
              </a:ext>
            </a:extLst>
          </p:cNvPr>
          <p:cNvSpPr>
            <a:spLocks noGrp="1"/>
          </p:cNvSpPr>
          <p:nvPr>
            <p:ph sz="half" idx="2"/>
          </p:nvPr>
        </p:nvSpPr>
        <p:spPr>
          <a:xfrm>
            <a:off x="1517904" y="3644987"/>
            <a:ext cx="4334256" cy="244964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60BF1BCA-A435-4779-A6FE-15207141F519}"/>
              </a:ext>
            </a:extLst>
          </p:cNvPr>
          <p:cNvSpPr>
            <a:spLocks noGrp="1"/>
          </p:cNvSpPr>
          <p:nvPr>
            <p:ph type="body" sz="quarter" idx="3"/>
          </p:nvPr>
        </p:nvSpPr>
        <p:spPr>
          <a:xfrm>
            <a:off x="6336792" y="2944368"/>
            <a:ext cx="4334256" cy="606026"/>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49B1923-9749-49E3-88FA-75C326E6719A}"/>
              </a:ext>
            </a:extLst>
          </p:cNvPr>
          <p:cNvSpPr>
            <a:spLocks noGrp="1"/>
          </p:cNvSpPr>
          <p:nvPr>
            <p:ph sz="quarter" idx="4"/>
          </p:nvPr>
        </p:nvSpPr>
        <p:spPr>
          <a:xfrm>
            <a:off x="6336792" y="3644987"/>
            <a:ext cx="4334256" cy="244964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7F3A70F0-5AFA-4C5A-812B-220C6A38DB6B}"/>
              </a:ext>
            </a:extLst>
          </p:cNvPr>
          <p:cNvSpPr>
            <a:spLocks noGrp="1"/>
          </p:cNvSpPr>
          <p:nvPr>
            <p:ph type="dt" sz="half" idx="10"/>
          </p:nvPr>
        </p:nvSpPr>
        <p:spPr/>
        <p:txBody>
          <a:bodyPr/>
          <a:lstStyle/>
          <a:p>
            <a:fld id="{3F9AFA87-1417-4992-ABD9-27C3BC8CC883}" type="datetimeFigureOut">
              <a:rPr lang="en-US" smtClean="0"/>
              <a:t>14-Feb-24</a:t>
            </a:fld>
            <a:endParaRPr lang="en-US"/>
          </a:p>
        </p:txBody>
      </p:sp>
      <p:sp>
        <p:nvSpPr>
          <p:cNvPr id="8" name="Footer Placeholder 7">
            <a:extLst>
              <a:ext uri="{FF2B5EF4-FFF2-40B4-BE49-F238E27FC236}">
                <a16:creationId xmlns:a16="http://schemas.microsoft.com/office/drawing/2014/main" id="{576AF721-83FE-4B57-B910-C395D23FDE3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56A5893-52F1-44A1-AE8E-CF094DB41CFA}"/>
              </a:ext>
            </a:extLst>
          </p:cNvPr>
          <p:cNvSpPr>
            <a:spLocks noGrp="1"/>
          </p:cNvSpPr>
          <p:nvPr>
            <p:ph type="sldNum" sz="quarter" idx="12"/>
          </p:nvPr>
        </p:nvSpPr>
        <p:spPr/>
        <p:txBody>
          <a:bodyPr/>
          <a:lstStyle/>
          <a:p>
            <a:fld id="{CB1E4CB7-CB13-4810-BF18-BE31AFC64F93}" type="slidenum">
              <a:rPr lang="en-US" smtClean="0"/>
              <a:t>‹#›</a:t>
            </a:fld>
            <a:endParaRPr lang="en-US"/>
          </a:p>
        </p:txBody>
      </p:sp>
      <p:sp>
        <p:nvSpPr>
          <p:cNvPr id="10" name="Title 9">
            <a:extLst>
              <a:ext uri="{FF2B5EF4-FFF2-40B4-BE49-F238E27FC236}">
                <a16:creationId xmlns:a16="http://schemas.microsoft.com/office/drawing/2014/main" id="{D9D22302-83E3-4E22-93DF-1E5D463B64C3}"/>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9230012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D85A6-A4E6-4160-BE43-8146A989464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BA24A80-0792-4B3B-BB5A-8B2BD91095A7}"/>
              </a:ext>
            </a:extLst>
          </p:cNvPr>
          <p:cNvSpPr>
            <a:spLocks noGrp="1"/>
          </p:cNvSpPr>
          <p:nvPr>
            <p:ph type="dt" sz="half" idx="10"/>
          </p:nvPr>
        </p:nvSpPr>
        <p:spPr/>
        <p:txBody>
          <a:bodyPr/>
          <a:lstStyle/>
          <a:p>
            <a:fld id="{3F9AFA87-1417-4992-ABD9-27C3BC8CC883}" type="datetimeFigureOut">
              <a:rPr lang="en-US" smtClean="0"/>
              <a:t>14-Feb-24</a:t>
            </a:fld>
            <a:endParaRPr lang="en-US"/>
          </a:p>
        </p:txBody>
      </p:sp>
      <p:sp>
        <p:nvSpPr>
          <p:cNvPr id="4" name="Footer Placeholder 3">
            <a:extLst>
              <a:ext uri="{FF2B5EF4-FFF2-40B4-BE49-F238E27FC236}">
                <a16:creationId xmlns:a16="http://schemas.microsoft.com/office/drawing/2014/main" id="{4526116E-7A6D-485F-9FA2-25F94D4F40F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309ADCC-C5F2-4D90-B153-93DF55858291}"/>
              </a:ext>
            </a:extLst>
          </p:cNvPr>
          <p:cNvSpPr>
            <a:spLocks noGrp="1"/>
          </p:cNvSpPr>
          <p:nvPr>
            <p:ph type="sldNum" sz="quarter" idx="12"/>
          </p:nvPr>
        </p:nvSpPr>
        <p:spPr/>
        <p:txBody>
          <a:bodyPr/>
          <a:lstStyle/>
          <a:p>
            <a:fld id="{CB1E4CB7-CB13-4810-BF18-BE31AFC64F93}" type="slidenum">
              <a:rPr lang="en-US" smtClean="0"/>
              <a:t>‹#›</a:t>
            </a:fld>
            <a:endParaRPr lang="en-US"/>
          </a:p>
        </p:txBody>
      </p:sp>
    </p:spTree>
    <p:extLst>
      <p:ext uri="{BB962C8B-B14F-4D97-AF65-F5344CB8AC3E}">
        <p14:creationId xmlns:p14="http://schemas.microsoft.com/office/powerpoint/2010/main" val="3921768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7862271-51F6-4122-9709-D279042F8846}"/>
              </a:ext>
            </a:extLst>
          </p:cNvPr>
          <p:cNvSpPr>
            <a:spLocks noGrp="1"/>
          </p:cNvSpPr>
          <p:nvPr>
            <p:ph type="dt" sz="half" idx="10"/>
          </p:nvPr>
        </p:nvSpPr>
        <p:spPr/>
        <p:txBody>
          <a:bodyPr/>
          <a:lstStyle/>
          <a:p>
            <a:fld id="{3F9AFA87-1417-4992-ABD9-27C3BC8CC883}" type="datetimeFigureOut">
              <a:rPr lang="en-US" smtClean="0"/>
              <a:t>14-Feb-24</a:t>
            </a:fld>
            <a:endParaRPr lang="en-US"/>
          </a:p>
        </p:txBody>
      </p:sp>
      <p:sp>
        <p:nvSpPr>
          <p:cNvPr id="3" name="Footer Placeholder 2">
            <a:extLst>
              <a:ext uri="{FF2B5EF4-FFF2-40B4-BE49-F238E27FC236}">
                <a16:creationId xmlns:a16="http://schemas.microsoft.com/office/drawing/2014/main" id="{452CFE08-03FE-487B-8963-9FAD3049CFF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A935A50-18AE-4CB1-BB10-1CBDD8A7C2C4}"/>
              </a:ext>
            </a:extLst>
          </p:cNvPr>
          <p:cNvSpPr>
            <a:spLocks noGrp="1"/>
          </p:cNvSpPr>
          <p:nvPr>
            <p:ph type="sldNum" sz="quarter" idx="12"/>
          </p:nvPr>
        </p:nvSpPr>
        <p:spPr/>
        <p:txBody>
          <a:bodyPr/>
          <a:lstStyle/>
          <a:p>
            <a:fld id="{CB1E4CB7-CB13-4810-BF18-BE31AFC64F93}" type="slidenum">
              <a:rPr lang="en-US" smtClean="0"/>
              <a:t>‹#›</a:t>
            </a:fld>
            <a:endParaRPr lang="en-US"/>
          </a:p>
        </p:txBody>
      </p:sp>
    </p:spTree>
    <p:extLst>
      <p:ext uri="{BB962C8B-B14F-4D97-AF65-F5344CB8AC3E}">
        <p14:creationId xmlns:p14="http://schemas.microsoft.com/office/powerpoint/2010/main" val="11769521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11F683-796D-458C-9B32-A385D604DBFC}"/>
              </a:ext>
            </a:extLst>
          </p:cNvPr>
          <p:cNvSpPr>
            <a:spLocks noGrp="1"/>
          </p:cNvSpPr>
          <p:nvPr>
            <p:ph type="title"/>
          </p:nvPr>
        </p:nvSpPr>
        <p:spPr>
          <a:xfrm>
            <a:off x="1517904" y="1517904"/>
            <a:ext cx="3145536" cy="1792224"/>
          </a:xfrm>
        </p:spPr>
        <p:txBody>
          <a:bodyPr anchor="b">
            <a:normAutofit/>
          </a:bodyPr>
          <a:lstStyle>
            <a:lvl1pPr>
              <a:lnSpc>
                <a:spcPct val="100000"/>
              </a:lnSpc>
              <a:defRPr sz="36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FB1F0BD-641B-4148-BCB3-2704218C80B8}"/>
              </a:ext>
            </a:extLst>
          </p:cNvPr>
          <p:cNvSpPr>
            <a:spLocks noGrp="1"/>
          </p:cNvSpPr>
          <p:nvPr>
            <p:ph idx="1"/>
          </p:nvPr>
        </p:nvSpPr>
        <p:spPr>
          <a:xfrm>
            <a:off x="5330952" y="1517904"/>
            <a:ext cx="5330952" cy="458114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1B28C843-B846-4456-9720-71B7D4FF4062}"/>
              </a:ext>
            </a:extLst>
          </p:cNvPr>
          <p:cNvSpPr>
            <a:spLocks noGrp="1"/>
          </p:cNvSpPr>
          <p:nvPr>
            <p:ph type="body" sz="half" idx="2"/>
          </p:nvPr>
        </p:nvSpPr>
        <p:spPr>
          <a:xfrm>
            <a:off x="1517904" y="3483864"/>
            <a:ext cx="3145536" cy="2615184"/>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A3A3A03-31BD-4E7E-879A-A1C71849703C}"/>
              </a:ext>
            </a:extLst>
          </p:cNvPr>
          <p:cNvSpPr>
            <a:spLocks noGrp="1"/>
          </p:cNvSpPr>
          <p:nvPr>
            <p:ph type="dt" sz="half" idx="10"/>
          </p:nvPr>
        </p:nvSpPr>
        <p:spPr/>
        <p:txBody>
          <a:bodyPr/>
          <a:lstStyle/>
          <a:p>
            <a:fld id="{3F9AFA87-1417-4992-ABD9-27C3BC8CC883}" type="datetimeFigureOut">
              <a:rPr lang="en-US" smtClean="0"/>
              <a:t>14-Feb-24</a:t>
            </a:fld>
            <a:endParaRPr lang="en-US"/>
          </a:p>
        </p:txBody>
      </p:sp>
      <p:sp>
        <p:nvSpPr>
          <p:cNvPr id="6" name="Footer Placeholder 5">
            <a:extLst>
              <a:ext uri="{FF2B5EF4-FFF2-40B4-BE49-F238E27FC236}">
                <a16:creationId xmlns:a16="http://schemas.microsoft.com/office/drawing/2014/main" id="{4EA39078-7D38-4851-A363-B6BC179A50E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E1FF25E-A25D-47AA-94EB-580A74F01F1F}"/>
              </a:ext>
            </a:extLst>
          </p:cNvPr>
          <p:cNvSpPr>
            <a:spLocks noGrp="1"/>
          </p:cNvSpPr>
          <p:nvPr>
            <p:ph type="sldNum" sz="quarter" idx="12"/>
          </p:nvPr>
        </p:nvSpPr>
        <p:spPr/>
        <p:txBody>
          <a:bodyPr/>
          <a:lstStyle/>
          <a:p>
            <a:fld id="{CB1E4CB7-CB13-4810-BF18-BE31AFC64F93}" type="slidenum">
              <a:rPr lang="en-US" smtClean="0"/>
              <a:t>‹#›</a:t>
            </a:fld>
            <a:endParaRPr lang="en-US"/>
          </a:p>
        </p:txBody>
      </p:sp>
    </p:spTree>
    <p:extLst>
      <p:ext uri="{BB962C8B-B14F-4D97-AF65-F5344CB8AC3E}">
        <p14:creationId xmlns:p14="http://schemas.microsoft.com/office/powerpoint/2010/main" val="28652835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EE83B4-9B31-4F73-9767-163636522F3A}"/>
              </a:ext>
            </a:extLst>
          </p:cNvPr>
          <p:cNvSpPr>
            <a:spLocks noGrp="1"/>
          </p:cNvSpPr>
          <p:nvPr>
            <p:ph type="title"/>
          </p:nvPr>
        </p:nvSpPr>
        <p:spPr>
          <a:xfrm>
            <a:off x="1517904" y="1517904"/>
            <a:ext cx="3145536" cy="1792224"/>
          </a:xfrm>
        </p:spPr>
        <p:txBody>
          <a:bodyPr anchor="b">
            <a:normAutofit/>
          </a:bodyPr>
          <a:lstStyle>
            <a:lvl1pPr>
              <a:lnSpc>
                <a:spcPct val="100000"/>
              </a:lnSpc>
              <a:defRPr sz="36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BC7CFC30-8163-47A0-A97F-3F2C3A3BE73A}"/>
              </a:ext>
            </a:extLst>
          </p:cNvPr>
          <p:cNvSpPr>
            <a:spLocks noGrp="1"/>
          </p:cNvSpPr>
          <p:nvPr>
            <p:ph type="pic" idx="1"/>
          </p:nvPr>
        </p:nvSpPr>
        <p:spPr>
          <a:xfrm>
            <a:off x="5349240" y="764032"/>
            <a:ext cx="6089904" cy="5330952"/>
          </a:xfrm>
          <a:solidFill>
            <a:schemeClr val="bg1">
              <a:lumMod val="95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0AF1B390-0C23-466E-987C-26420A5F098D}"/>
              </a:ext>
            </a:extLst>
          </p:cNvPr>
          <p:cNvSpPr>
            <a:spLocks noGrp="1"/>
          </p:cNvSpPr>
          <p:nvPr>
            <p:ph type="body" sz="half" idx="2"/>
          </p:nvPr>
        </p:nvSpPr>
        <p:spPr>
          <a:xfrm>
            <a:off x="1517904" y="3483864"/>
            <a:ext cx="3145536" cy="2615184"/>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AC9CA7C-B9D0-4A72-8061-1E02AA15FE86}"/>
              </a:ext>
            </a:extLst>
          </p:cNvPr>
          <p:cNvSpPr>
            <a:spLocks noGrp="1"/>
          </p:cNvSpPr>
          <p:nvPr>
            <p:ph type="dt" sz="half" idx="10"/>
          </p:nvPr>
        </p:nvSpPr>
        <p:spPr/>
        <p:txBody>
          <a:bodyPr/>
          <a:lstStyle/>
          <a:p>
            <a:fld id="{3F9AFA87-1417-4992-ABD9-27C3BC8CC883}" type="datetimeFigureOut">
              <a:rPr lang="en-US" smtClean="0"/>
              <a:t>14-Feb-24</a:t>
            </a:fld>
            <a:endParaRPr lang="en-US"/>
          </a:p>
        </p:txBody>
      </p:sp>
      <p:sp>
        <p:nvSpPr>
          <p:cNvPr id="6" name="Footer Placeholder 5">
            <a:extLst>
              <a:ext uri="{FF2B5EF4-FFF2-40B4-BE49-F238E27FC236}">
                <a16:creationId xmlns:a16="http://schemas.microsoft.com/office/drawing/2014/main" id="{C53EFC84-C9FE-4BFA-9B4E-4516A136255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801A469-3EFC-4F94-8482-378582E1C14F}"/>
              </a:ext>
            </a:extLst>
          </p:cNvPr>
          <p:cNvSpPr>
            <a:spLocks noGrp="1"/>
          </p:cNvSpPr>
          <p:nvPr>
            <p:ph type="sldNum" sz="quarter" idx="12"/>
          </p:nvPr>
        </p:nvSpPr>
        <p:spPr/>
        <p:txBody>
          <a:bodyPr/>
          <a:lstStyle/>
          <a:p>
            <a:fld id="{CB1E4CB7-CB13-4810-BF18-BE31AFC64F93}" type="slidenum">
              <a:rPr lang="en-US" smtClean="0"/>
              <a:t>‹#›</a:t>
            </a:fld>
            <a:endParaRPr lang="en-US"/>
          </a:p>
        </p:txBody>
      </p:sp>
    </p:spTree>
    <p:extLst>
      <p:ext uri="{BB962C8B-B14F-4D97-AF65-F5344CB8AC3E}">
        <p14:creationId xmlns:p14="http://schemas.microsoft.com/office/powerpoint/2010/main" val="31796375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FB1D84C-7934-4E5B-B6E4-A1D6EC299551}"/>
              </a:ext>
            </a:extLst>
          </p:cNvPr>
          <p:cNvSpPr>
            <a:spLocks noGrp="1"/>
          </p:cNvSpPr>
          <p:nvPr>
            <p:ph type="title"/>
          </p:nvPr>
        </p:nvSpPr>
        <p:spPr>
          <a:xfrm>
            <a:off x="1517904" y="1517904"/>
            <a:ext cx="9144000" cy="1344168"/>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5F6A990F-40AC-447A-964A-840C94A6471A}"/>
              </a:ext>
            </a:extLst>
          </p:cNvPr>
          <p:cNvSpPr>
            <a:spLocks noGrp="1"/>
          </p:cNvSpPr>
          <p:nvPr>
            <p:ph type="body" idx="1"/>
          </p:nvPr>
        </p:nvSpPr>
        <p:spPr>
          <a:xfrm>
            <a:off x="1517904" y="2971800"/>
            <a:ext cx="9144000" cy="312724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7D832A1-FFBA-48B6-B2D0-E5414F12838B}"/>
              </a:ext>
            </a:extLst>
          </p:cNvPr>
          <p:cNvSpPr>
            <a:spLocks noGrp="1"/>
          </p:cNvSpPr>
          <p:nvPr>
            <p:ph type="dt" sz="half" idx="2"/>
          </p:nvPr>
        </p:nvSpPr>
        <p:spPr>
          <a:xfrm>
            <a:off x="8805672" y="6400800"/>
            <a:ext cx="1865376" cy="365125"/>
          </a:xfrm>
          <a:prstGeom prst="rect">
            <a:avLst/>
          </a:prstGeom>
        </p:spPr>
        <p:txBody>
          <a:bodyPr vert="horz" lIns="91440" tIns="45720" rIns="91440" bIns="45720" rtlCol="0" anchor="ctr"/>
          <a:lstStyle>
            <a:lvl1pPr algn="r">
              <a:defRPr sz="1000">
                <a:solidFill>
                  <a:schemeClr val="tx1"/>
                </a:solidFill>
              </a:defRPr>
            </a:lvl1pPr>
          </a:lstStyle>
          <a:p>
            <a:pPr algn="r"/>
            <a:fld id="{3F9AFA87-1417-4992-ABD9-27C3BC8CC883}" type="datetimeFigureOut">
              <a:rPr lang="en-US" smtClean="0"/>
              <a:pPr algn="r"/>
              <a:t>14-Feb-24</a:t>
            </a:fld>
            <a:endParaRPr lang="en-US" dirty="0"/>
          </a:p>
        </p:txBody>
      </p:sp>
      <p:sp>
        <p:nvSpPr>
          <p:cNvPr id="5" name="Footer Placeholder 4">
            <a:extLst>
              <a:ext uri="{FF2B5EF4-FFF2-40B4-BE49-F238E27FC236}">
                <a16:creationId xmlns:a16="http://schemas.microsoft.com/office/drawing/2014/main" id="{0F933EC1-4EE2-4453-841C-CFDFE708948E}"/>
              </a:ext>
            </a:extLst>
          </p:cNvPr>
          <p:cNvSpPr>
            <a:spLocks noGrp="1"/>
          </p:cNvSpPr>
          <p:nvPr>
            <p:ph type="ftr" sz="quarter" idx="3"/>
          </p:nvPr>
        </p:nvSpPr>
        <p:spPr>
          <a:xfrm>
            <a:off x="758952" y="6400800"/>
            <a:ext cx="6099048" cy="365125"/>
          </a:xfrm>
          <a:prstGeom prst="rect">
            <a:avLst/>
          </a:prstGeom>
        </p:spPr>
        <p:txBody>
          <a:bodyPr vert="horz" lIns="91440" tIns="45720" rIns="91440" bIns="45720" rtlCol="0" anchor="ctr"/>
          <a:lstStyle>
            <a:lvl1pPr algn="l">
              <a:defRPr sz="1000">
                <a:solidFill>
                  <a:schemeClr val="tx1"/>
                </a:solidFill>
              </a:defRPr>
            </a:lvl1pPr>
          </a:lstStyle>
          <a:p>
            <a:endParaRPr lang="en-US" sz="1000" dirty="0"/>
          </a:p>
        </p:txBody>
      </p:sp>
      <p:sp>
        <p:nvSpPr>
          <p:cNvPr id="6" name="Slide Number Placeholder 5">
            <a:extLst>
              <a:ext uri="{FF2B5EF4-FFF2-40B4-BE49-F238E27FC236}">
                <a16:creationId xmlns:a16="http://schemas.microsoft.com/office/drawing/2014/main" id="{C3CEBA78-E732-44EF-BA0B-FC42F7931311}"/>
              </a:ext>
            </a:extLst>
          </p:cNvPr>
          <p:cNvSpPr>
            <a:spLocks noGrp="1"/>
          </p:cNvSpPr>
          <p:nvPr>
            <p:ph type="sldNum" sz="quarter" idx="4"/>
          </p:nvPr>
        </p:nvSpPr>
        <p:spPr>
          <a:xfrm>
            <a:off x="10899648" y="6400800"/>
            <a:ext cx="530352" cy="365125"/>
          </a:xfrm>
          <a:prstGeom prst="rect">
            <a:avLst/>
          </a:prstGeom>
        </p:spPr>
        <p:txBody>
          <a:bodyPr vert="horz" lIns="91440" tIns="45720" rIns="91440" bIns="45720" rtlCol="0" anchor="ctr"/>
          <a:lstStyle>
            <a:lvl1pPr algn="r">
              <a:defRPr sz="1000" b="1">
                <a:solidFill>
                  <a:schemeClr val="tx1"/>
                </a:solidFill>
              </a:defRPr>
            </a:lvl1pPr>
          </a:lstStyle>
          <a:p>
            <a:fld id="{CB1E4CB7-CB13-4810-BF18-BE31AFC64F93}" type="slidenum">
              <a:rPr lang="en-US" smtClean="0"/>
              <a:pPr/>
              <a:t>‹#›</a:t>
            </a:fld>
            <a:endParaRPr lang="en-US" sz="1000" dirty="0"/>
          </a:p>
        </p:txBody>
      </p:sp>
      <p:sp>
        <p:nvSpPr>
          <p:cNvPr id="8" name="Freeform: Shape 7">
            <a:extLst>
              <a:ext uri="{FF2B5EF4-FFF2-40B4-BE49-F238E27FC236}">
                <a16:creationId xmlns:a16="http://schemas.microsoft.com/office/drawing/2014/main" id="{49306479-8C4D-4E4A-A330-DFC80A8A01BE}"/>
              </a:ext>
            </a:extLst>
          </p:cNvPr>
          <p:cNvSpPr/>
          <p:nvPr/>
        </p:nvSpPr>
        <p:spPr>
          <a:xfrm>
            <a:off x="0" y="0"/>
            <a:ext cx="12192000" cy="6105524"/>
          </a:xfrm>
          <a:custGeom>
            <a:avLst/>
            <a:gdLst>
              <a:gd name="connsiteX0" fmla="*/ 0 w 12192000"/>
              <a:gd name="connsiteY0" fmla="*/ 0 h 6105524"/>
              <a:gd name="connsiteX1" fmla="*/ 12192000 w 12192000"/>
              <a:gd name="connsiteY1" fmla="*/ 0 h 6105524"/>
              <a:gd name="connsiteX2" fmla="*/ 12192000 w 12192000"/>
              <a:gd name="connsiteY2" fmla="*/ 6105524 h 6105524"/>
              <a:gd name="connsiteX3" fmla="*/ 11435080 w 12192000"/>
              <a:gd name="connsiteY3" fmla="*/ 6105524 h 6105524"/>
              <a:gd name="connsiteX4" fmla="*/ 11435080 w 12192000"/>
              <a:gd name="connsiteY4" fmla="*/ 771523 h 6105524"/>
              <a:gd name="connsiteX5" fmla="*/ 767080 w 12192000"/>
              <a:gd name="connsiteY5" fmla="*/ 771523 h 6105524"/>
              <a:gd name="connsiteX6" fmla="*/ 767080 w 12192000"/>
              <a:gd name="connsiteY6" fmla="*/ 6105524 h 6105524"/>
              <a:gd name="connsiteX7" fmla="*/ 0 w 12192000"/>
              <a:gd name="connsiteY7" fmla="*/ 6105524 h 6105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105524">
                <a:moveTo>
                  <a:pt x="0" y="0"/>
                </a:moveTo>
                <a:lnTo>
                  <a:pt x="12192000" y="0"/>
                </a:lnTo>
                <a:lnTo>
                  <a:pt x="12192000" y="6105524"/>
                </a:lnTo>
                <a:lnTo>
                  <a:pt x="11435080" y="6105524"/>
                </a:lnTo>
                <a:lnTo>
                  <a:pt x="11435080" y="771523"/>
                </a:lnTo>
                <a:lnTo>
                  <a:pt x="767080" y="771523"/>
                </a:lnTo>
                <a:lnTo>
                  <a:pt x="767080" y="6105524"/>
                </a:lnTo>
                <a:lnTo>
                  <a:pt x="0" y="6105524"/>
                </a:lnTo>
                <a:close/>
              </a:path>
            </a:pathLst>
          </a:custGeom>
          <a:gradFill flip="none" rotWithShape="1">
            <a:gsLst>
              <a:gs pos="10000">
                <a:schemeClr val="accent5"/>
              </a:gs>
              <a:gs pos="90000">
                <a:schemeClr val="accent1"/>
              </a:gs>
              <a:gs pos="70000">
                <a:schemeClr val="accent2"/>
              </a:gs>
              <a:gs pos="30000">
                <a:schemeClr val="accent4"/>
              </a:gs>
              <a:gs pos="50000">
                <a:schemeClr val="accent3">
                  <a:lumMod val="60000"/>
                  <a:lumOff val="40000"/>
                </a:schemeClr>
              </a:gs>
            </a:gsLst>
            <a:lin ang="7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171382528"/>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Lst>
  <p:txStyles>
    <p:titleStyle>
      <a:lvl1pPr algn="l" defTabSz="914400" rtl="0" eaLnBrk="1" latinLnBrk="0" hangingPunct="1">
        <a:lnSpc>
          <a:spcPct val="95000"/>
        </a:lnSpc>
        <a:spcBef>
          <a:spcPct val="0"/>
        </a:spcBef>
        <a:buNone/>
        <a:defRPr sz="4200" kern="1200" spc="-50" baseline="0">
          <a:solidFill>
            <a:schemeClr val="tx1"/>
          </a:solidFill>
          <a:latin typeface="+mj-lt"/>
          <a:ea typeface="+mj-ea"/>
          <a:cs typeface="+mj-cs"/>
        </a:defRPr>
      </a:lvl1pPr>
    </p:titleStyle>
    <p:bodyStyle>
      <a:lvl1pPr marL="365760" indent="-365760" algn="l" defTabSz="914400" rtl="0" eaLnBrk="1" latinLnBrk="0" hangingPunct="1">
        <a:lnSpc>
          <a:spcPct val="105000"/>
        </a:lnSpc>
        <a:spcBef>
          <a:spcPts val="900"/>
        </a:spcBef>
        <a:buClr>
          <a:schemeClr val="accent5"/>
        </a:buClr>
        <a:buFont typeface="Avenir Next LT Pro" panose="020B0504020202020204" pitchFamily="34" charset="0"/>
        <a:buChar char="+"/>
        <a:defRPr sz="2600" kern="1200">
          <a:solidFill>
            <a:schemeClr val="tx1"/>
          </a:solidFill>
          <a:latin typeface="+mn-lt"/>
          <a:ea typeface="+mn-ea"/>
          <a:cs typeface="+mn-cs"/>
        </a:defRPr>
      </a:lvl1pPr>
      <a:lvl2pPr marL="365760" indent="0" algn="l" defTabSz="914400" rtl="0" eaLnBrk="1" latinLnBrk="0" hangingPunct="1">
        <a:lnSpc>
          <a:spcPct val="105000"/>
        </a:lnSpc>
        <a:spcBef>
          <a:spcPts val="900"/>
        </a:spcBef>
        <a:buFont typeface="Arial" panose="020B0604020202020204" pitchFamily="34" charset="0"/>
        <a:buNone/>
        <a:defRPr sz="2000" kern="1200">
          <a:solidFill>
            <a:schemeClr val="tx1">
              <a:lumMod val="75000"/>
              <a:lumOff val="25000"/>
            </a:schemeClr>
          </a:solidFill>
          <a:latin typeface="+mn-lt"/>
          <a:ea typeface="+mn-ea"/>
          <a:cs typeface="+mn-cs"/>
        </a:defRPr>
      </a:lvl2pPr>
      <a:lvl3pPr marL="640080" indent="-274320" algn="l" defTabSz="914400" rtl="0" eaLnBrk="1" latinLnBrk="0" hangingPunct="1">
        <a:lnSpc>
          <a:spcPct val="105000"/>
        </a:lnSpc>
        <a:spcBef>
          <a:spcPts val="600"/>
        </a:spcBef>
        <a:buClr>
          <a:schemeClr val="accent5"/>
        </a:buClr>
        <a:buFont typeface="Avenir Next LT Pro" panose="020B0504020202020204" pitchFamily="34" charset="0"/>
        <a:buChar char="+"/>
        <a:defRPr sz="2000" kern="1200">
          <a:solidFill>
            <a:schemeClr val="tx1"/>
          </a:solidFill>
          <a:latin typeface="+mn-lt"/>
          <a:ea typeface="+mn-ea"/>
          <a:cs typeface="+mn-cs"/>
        </a:defRPr>
      </a:lvl3pPr>
      <a:lvl4pPr marL="640080" indent="0" algn="l" defTabSz="914400" rtl="0" eaLnBrk="1" latinLnBrk="0" hangingPunct="1">
        <a:lnSpc>
          <a:spcPct val="105000"/>
        </a:lnSpc>
        <a:spcBef>
          <a:spcPts val="600"/>
        </a:spcBef>
        <a:buFontTx/>
        <a:buNone/>
        <a:defRPr sz="1800" i="1" kern="1200">
          <a:solidFill>
            <a:schemeClr val="tx1">
              <a:lumMod val="75000"/>
              <a:lumOff val="25000"/>
            </a:schemeClr>
          </a:solidFill>
          <a:latin typeface="+mn-lt"/>
          <a:ea typeface="+mn-ea"/>
          <a:cs typeface="+mn-cs"/>
        </a:defRPr>
      </a:lvl4pPr>
      <a:lvl5pPr marL="886968" indent="-274320" algn="l" defTabSz="914400" rtl="0" eaLnBrk="1" latinLnBrk="0" hangingPunct="1">
        <a:lnSpc>
          <a:spcPct val="105000"/>
        </a:lnSpc>
        <a:spcBef>
          <a:spcPts val="600"/>
        </a:spcBef>
        <a:buClr>
          <a:schemeClr val="accent5"/>
        </a:buClr>
        <a:buFont typeface="Avenir Next LT Pro" panose="020B05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microsoft.com/office/2007/relationships/hdphoto" Target="../media/hdphoto1.wdp"/></Relationships>
</file>

<file path=ppt/slides/_rels/slide11.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959710-D684-B8DD-E0D6-2F8EB73ED6D8}"/>
              </a:ext>
            </a:extLst>
          </p:cNvPr>
          <p:cNvSpPr>
            <a:spLocks noGrp="1"/>
          </p:cNvSpPr>
          <p:nvPr>
            <p:ph type="ctrTitle"/>
          </p:nvPr>
        </p:nvSpPr>
        <p:spPr>
          <a:xfrm>
            <a:off x="-53514" y="1949157"/>
            <a:ext cx="6943725" cy="649016"/>
          </a:xfrm>
        </p:spPr>
        <p:txBody>
          <a:bodyPr vert="horz" lIns="91440" tIns="45720" rIns="91440" bIns="45720" rtlCol="0" anchor="b">
            <a:normAutofit/>
          </a:bodyPr>
          <a:lstStyle/>
          <a:p>
            <a:pPr algn="ctr">
              <a:lnSpc>
                <a:spcPct val="90000"/>
              </a:lnSpc>
            </a:pPr>
            <a:r>
              <a:rPr lang="en-US" sz="3600" b="1" dirty="0">
                <a:latin typeface="Fairwater Script" panose="020F0502020204030204" pitchFamily="2" charset="0"/>
              </a:rPr>
              <a:t>Design Thinking</a:t>
            </a:r>
          </a:p>
        </p:txBody>
      </p:sp>
      <p:sp>
        <p:nvSpPr>
          <p:cNvPr id="6" name="Rectangle: Rounded Corners 5">
            <a:extLst>
              <a:ext uri="{FF2B5EF4-FFF2-40B4-BE49-F238E27FC236}">
                <a16:creationId xmlns:a16="http://schemas.microsoft.com/office/drawing/2014/main" id="{B8AD4DE1-080A-356B-C573-C877A3314A8F}"/>
              </a:ext>
            </a:extLst>
          </p:cNvPr>
          <p:cNvSpPr/>
          <p:nvPr/>
        </p:nvSpPr>
        <p:spPr>
          <a:xfrm>
            <a:off x="227270" y="226128"/>
            <a:ext cx="6995297" cy="1358123"/>
          </a:xfrm>
          <a:prstGeom prst="round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3200" b="1" dirty="0">
                <a:latin typeface="Arial" panose="020B0604020202020204" pitchFamily="34" charset="0"/>
                <a:cs typeface="Arial" panose="020B0604020202020204" pitchFamily="34" charset="0"/>
              </a:rPr>
              <a:t>Jagdish Sheth School of Management</a:t>
            </a:r>
          </a:p>
        </p:txBody>
      </p:sp>
      <p:pic>
        <p:nvPicPr>
          <p:cNvPr id="10" name="Picture 9">
            <a:extLst>
              <a:ext uri="{FF2B5EF4-FFF2-40B4-BE49-F238E27FC236}">
                <a16:creationId xmlns:a16="http://schemas.microsoft.com/office/drawing/2014/main" id="{CB92AF4E-6C4C-44EA-4F53-72420516E73E}"/>
              </a:ext>
            </a:extLst>
          </p:cNvPr>
          <p:cNvPicPr>
            <a:picLocks noChangeAspect="1"/>
          </p:cNvPicPr>
          <p:nvPr/>
        </p:nvPicPr>
        <p:blipFill>
          <a:blip r:embed="rId2"/>
          <a:stretch>
            <a:fillRect/>
          </a:stretch>
        </p:blipFill>
        <p:spPr>
          <a:xfrm>
            <a:off x="82150" y="2657501"/>
            <a:ext cx="8532442" cy="4113573"/>
          </a:xfrm>
          <a:prstGeom prst="rect">
            <a:avLst/>
          </a:prstGeom>
        </p:spPr>
      </p:pic>
      <p:pic>
        <p:nvPicPr>
          <p:cNvPr id="4" name="Picture 3">
            <a:extLst>
              <a:ext uri="{FF2B5EF4-FFF2-40B4-BE49-F238E27FC236}">
                <a16:creationId xmlns:a16="http://schemas.microsoft.com/office/drawing/2014/main" id="{6BB9132E-07FE-CCF1-5032-1EAF68E28DB8}"/>
              </a:ext>
            </a:extLst>
          </p:cNvPr>
          <p:cNvPicPr>
            <a:picLocks noChangeAspect="1"/>
          </p:cNvPicPr>
          <p:nvPr/>
        </p:nvPicPr>
        <p:blipFill rotWithShape="1">
          <a:blip r:embed="rId3"/>
          <a:srcRect t="5336" r="-6" b="6228"/>
          <a:stretch/>
        </p:blipFill>
        <p:spPr>
          <a:xfrm>
            <a:off x="7445574" y="3619386"/>
            <a:ext cx="4571691" cy="2930058"/>
          </a:xfrm>
          <a:custGeom>
            <a:avLst/>
            <a:gdLst/>
            <a:ahLst/>
            <a:cxnLst/>
            <a:rect l="l" t="t" r="r" b="b"/>
            <a:pathLst>
              <a:path w="3316319" h="2932666">
                <a:moveTo>
                  <a:pt x="1660595" y="0"/>
                </a:moveTo>
                <a:lnTo>
                  <a:pt x="3316319" y="0"/>
                </a:lnTo>
                <a:lnTo>
                  <a:pt x="3316319" y="1646632"/>
                </a:lnTo>
                <a:cubicBezTo>
                  <a:pt x="3316319" y="2159685"/>
                  <a:pt x="3081083" y="2618091"/>
                  <a:pt x="2712021" y="2920995"/>
                </a:cubicBezTo>
                <a:lnTo>
                  <a:pt x="2696327" y="2932666"/>
                </a:lnTo>
                <a:lnTo>
                  <a:pt x="0" y="2932666"/>
                </a:lnTo>
                <a:lnTo>
                  <a:pt x="0" y="1651476"/>
                </a:lnTo>
                <a:cubicBezTo>
                  <a:pt x="0" y="739381"/>
                  <a:pt x="743464" y="0"/>
                  <a:pt x="1660595" y="0"/>
                </a:cubicBezTo>
                <a:close/>
              </a:path>
            </a:pathLst>
          </a:custGeom>
        </p:spPr>
      </p:pic>
      <p:pic>
        <p:nvPicPr>
          <p:cNvPr id="5" name="Picture 4">
            <a:extLst>
              <a:ext uri="{FF2B5EF4-FFF2-40B4-BE49-F238E27FC236}">
                <a16:creationId xmlns:a16="http://schemas.microsoft.com/office/drawing/2014/main" id="{8558BF77-33E0-7371-17DE-994242D3CD42}"/>
              </a:ext>
            </a:extLst>
          </p:cNvPr>
          <p:cNvPicPr>
            <a:picLocks noChangeAspect="1"/>
          </p:cNvPicPr>
          <p:nvPr/>
        </p:nvPicPr>
        <p:blipFill rotWithShape="1">
          <a:blip r:embed="rId4"/>
          <a:srcRect l="393" t="11555" r="1167" b="9302"/>
          <a:stretch/>
        </p:blipFill>
        <p:spPr>
          <a:xfrm>
            <a:off x="7360360" y="376742"/>
            <a:ext cx="4742121" cy="3144830"/>
          </a:xfrm>
          <a:custGeom>
            <a:avLst/>
            <a:gdLst/>
            <a:ahLst/>
            <a:cxnLst/>
            <a:rect l="l" t="t" r="r" b="b"/>
            <a:pathLst>
              <a:path w="3646992" h="3646991">
                <a:moveTo>
                  <a:pt x="0" y="0"/>
                </a:moveTo>
                <a:lnTo>
                  <a:pt x="1820818" y="0"/>
                </a:lnTo>
                <a:cubicBezTo>
                  <a:pt x="2829397" y="0"/>
                  <a:pt x="3646992" y="817595"/>
                  <a:pt x="3646992" y="1826174"/>
                </a:cubicBezTo>
                <a:lnTo>
                  <a:pt x="3646992" y="3646991"/>
                </a:lnTo>
                <a:lnTo>
                  <a:pt x="1826174" y="3646991"/>
                </a:lnTo>
                <a:cubicBezTo>
                  <a:pt x="817595" y="3646991"/>
                  <a:pt x="0" y="2829396"/>
                  <a:pt x="0" y="1820817"/>
                </a:cubicBezTo>
                <a:close/>
              </a:path>
            </a:pathLst>
          </a:custGeom>
        </p:spPr>
      </p:pic>
    </p:spTree>
    <p:extLst>
      <p:ext uri="{BB962C8B-B14F-4D97-AF65-F5344CB8AC3E}">
        <p14:creationId xmlns:p14="http://schemas.microsoft.com/office/powerpoint/2010/main" val="7264732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A5367B-D637-C372-29C6-0967FB9CA9B2}"/>
              </a:ext>
            </a:extLst>
          </p:cNvPr>
          <p:cNvSpPr>
            <a:spLocks noGrp="1"/>
          </p:cNvSpPr>
          <p:nvPr>
            <p:ph type="title"/>
          </p:nvPr>
        </p:nvSpPr>
        <p:spPr>
          <a:xfrm>
            <a:off x="922481" y="709829"/>
            <a:ext cx="9144000" cy="1344168"/>
          </a:xfrm>
        </p:spPr>
        <p:txBody>
          <a:bodyPr/>
          <a:lstStyle/>
          <a:p>
            <a:r>
              <a:rPr lang="en-US" dirty="0"/>
              <a:t>Prototype 2</a:t>
            </a:r>
          </a:p>
        </p:txBody>
      </p:sp>
      <p:pic>
        <p:nvPicPr>
          <p:cNvPr id="4" name="Content Placeholder 3">
            <a:extLst>
              <a:ext uri="{FF2B5EF4-FFF2-40B4-BE49-F238E27FC236}">
                <a16:creationId xmlns:a16="http://schemas.microsoft.com/office/drawing/2014/main" id="{5DA91F29-1216-421F-E1E5-27BCCA126937}"/>
              </a:ext>
            </a:extLst>
          </p:cNvPr>
          <p:cNvPicPr>
            <a:picLocks noGrp="1" noChangeAspect="1"/>
          </p:cNvPicPr>
          <p:nvPr>
            <p:ph idx="1"/>
          </p:nvPr>
        </p:nvPicPr>
        <p:blipFill rotWithShape="1">
          <a:blip r:embed="rId2"/>
          <a:srcRect l="22700" r="26725"/>
          <a:stretch/>
        </p:blipFill>
        <p:spPr>
          <a:xfrm rot="16200000">
            <a:off x="2727384" y="-400579"/>
            <a:ext cx="2106271" cy="5552885"/>
          </a:xfrm>
          <a:prstGeom prst="rect">
            <a:avLst/>
          </a:prstGeom>
        </p:spPr>
      </p:pic>
      <p:sp>
        <p:nvSpPr>
          <p:cNvPr id="5" name="Rectangle 4">
            <a:extLst>
              <a:ext uri="{FF2B5EF4-FFF2-40B4-BE49-F238E27FC236}">
                <a16:creationId xmlns:a16="http://schemas.microsoft.com/office/drawing/2014/main" id="{CA987A29-8730-6E90-1E11-B10DEA66A93D}"/>
              </a:ext>
            </a:extLst>
          </p:cNvPr>
          <p:cNvSpPr/>
          <p:nvPr/>
        </p:nvSpPr>
        <p:spPr>
          <a:xfrm>
            <a:off x="6960608" y="1322727"/>
            <a:ext cx="3336324" cy="146729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Using QR code for seamless menu selection, payment integration, and feedback followed by predictive analytics</a:t>
            </a:r>
          </a:p>
        </p:txBody>
      </p:sp>
      <p:pic>
        <p:nvPicPr>
          <p:cNvPr id="7" name="Picture 6">
            <a:extLst>
              <a:ext uri="{FF2B5EF4-FFF2-40B4-BE49-F238E27FC236}">
                <a16:creationId xmlns:a16="http://schemas.microsoft.com/office/drawing/2014/main" id="{D357BFF8-1999-A42F-CDAA-A0A6BC7036BF}"/>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Layer>
                </a14:imgProps>
              </a:ext>
            </a:extLst>
          </a:blip>
          <a:srcRect l="62173" t="15298" b="39020"/>
          <a:stretch/>
        </p:blipFill>
        <p:spPr>
          <a:xfrm>
            <a:off x="6638556" y="3125016"/>
            <a:ext cx="4549367" cy="3542233"/>
          </a:xfrm>
          <a:prstGeom prst="rect">
            <a:avLst/>
          </a:prstGeom>
        </p:spPr>
      </p:pic>
    </p:spTree>
    <p:extLst>
      <p:ext uri="{BB962C8B-B14F-4D97-AF65-F5344CB8AC3E}">
        <p14:creationId xmlns:p14="http://schemas.microsoft.com/office/powerpoint/2010/main" val="7829109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84136905-015B-4510-B514-027CBA846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6CD0F97-2E5B-4E84-8544-EB24DED104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gradFill flip="none" rotWithShape="1">
            <a:gsLst>
              <a:gs pos="10000">
                <a:schemeClr val="accent5"/>
              </a:gs>
              <a:gs pos="90000">
                <a:schemeClr val="accent1"/>
              </a:gs>
              <a:gs pos="70000">
                <a:schemeClr val="accent2"/>
              </a:gs>
              <a:gs pos="30000">
                <a:schemeClr val="accent4"/>
              </a:gs>
              <a:gs pos="50000">
                <a:schemeClr val="accent3">
                  <a:lumMod val="60000"/>
                  <a:lumOff val="40000"/>
                </a:schemeClr>
              </a:gs>
            </a:gsLst>
            <a:lin ang="7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Freeform: Shape 14">
            <a:extLst>
              <a:ext uri="{FF2B5EF4-FFF2-40B4-BE49-F238E27FC236}">
                <a16:creationId xmlns:a16="http://schemas.microsoft.com/office/drawing/2014/main" id="{26A70F00-F11C-4EEF-9002-CAA67EF3F1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430000" cy="6858000"/>
          </a:xfrm>
          <a:custGeom>
            <a:avLst/>
            <a:gdLst>
              <a:gd name="connsiteX0" fmla="*/ 0 w 11430000"/>
              <a:gd name="connsiteY0" fmla="*/ 0 h 6858000"/>
              <a:gd name="connsiteX1" fmla="*/ 5330523 w 11430000"/>
              <a:gd name="connsiteY1" fmla="*/ 0 h 6858000"/>
              <a:gd name="connsiteX2" fmla="*/ 5330523 w 11430000"/>
              <a:gd name="connsiteY2" fmla="*/ 758952 h 6858000"/>
              <a:gd name="connsiteX3" fmla="*/ 11430000 w 11430000"/>
              <a:gd name="connsiteY3" fmla="*/ 758952 h 6858000"/>
              <a:gd name="connsiteX4" fmla="*/ 11430000 w 11430000"/>
              <a:gd name="connsiteY4" fmla="*/ 6099048 h 6858000"/>
              <a:gd name="connsiteX5" fmla="*/ 5330523 w 11430000"/>
              <a:gd name="connsiteY5" fmla="*/ 6099048 h 6858000"/>
              <a:gd name="connsiteX6" fmla="*/ 5330523 w 11430000"/>
              <a:gd name="connsiteY6" fmla="*/ 6858000 h 6858000"/>
              <a:gd name="connsiteX7" fmla="*/ 0 w 11430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430000" h="6858000">
                <a:moveTo>
                  <a:pt x="0" y="0"/>
                </a:moveTo>
                <a:lnTo>
                  <a:pt x="5330523" y="0"/>
                </a:lnTo>
                <a:lnTo>
                  <a:pt x="5330523" y="758952"/>
                </a:lnTo>
                <a:lnTo>
                  <a:pt x="11430000" y="758952"/>
                </a:lnTo>
                <a:lnTo>
                  <a:pt x="11430000" y="6099048"/>
                </a:lnTo>
                <a:lnTo>
                  <a:pt x="5330523" y="6099048"/>
                </a:lnTo>
                <a:lnTo>
                  <a:pt x="5330523" y="6858000"/>
                </a:lnTo>
                <a:lnTo>
                  <a:pt x="0" y="6858000"/>
                </a:lnTo>
                <a:close/>
              </a:path>
            </a:pathLst>
          </a:custGeom>
          <a:ln w="762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56891EE4-3F7C-33EA-B730-2C20151CB363}"/>
              </a:ext>
            </a:extLst>
          </p:cNvPr>
          <p:cNvSpPr>
            <a:spLocks noGrp="1"/>
          </p:cNvSpPr>
          <p:nvPr>
            <p:ph type="title"/>
          </p:nvPr>
        </p:nvSpPr>
        <p:spPr>
          <a:xfrm>
            <a:off x="6095999" y="1517903"/>
            <a:ext cx="4572001" cy="1345115"/>
          </a:xfrm>
        </p:spPr>
        <p:txBody>
          <a:bodyPr vert="horz" lIns="91440" tIns="45720" rIns="91440" bIns="45720" rtlCol="0" anchor="t">
            <a:normAutofit/>
          </a:bodyPr>
          <a:lstStyle/>
          <a:p>
            <a:r>
              <a:rPr lang="en-US" kern="1200" spc="-50" baseline="0">
                <a:solidFill>
                  <a:schemeClr val="tx1"/>
                </a:solidFill>
                <a:latin typeface="+mj-lt"/>
                <a:ea typeface="+mj-ea"/>
                <a:cs typeface="+mj-cs"/>
              </a:rPr>
              <a:t>Prototype 3</a:t>
            </a:r>
          </a:p>
        </p:txBody>
      </p:sp>
      <p:pic>
        <p:nvPicPr>
          <p:cNvPr id="5" name="Content Placeholder 4" descr="A board with post-it notes and pictures&#10;&#10;Description automatically generated">
            <a:extLst>
              <a:ext uri="{FF2B5EF4-FFF2-40B4-BE49-F238E27FC236}">
                <a16:creationId xmlns:a16="http://schemas.microsoft.com/office/drawing/2014/main" id="{2C191529-8672-E83F-19D2-C6D37ED17F19}"/>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9411" b="28672"/>
          <a:stretch/>
        </p:blipFill>
        <p:spPr>
          <a:xfrm>
            <a:off x="755905" y="762001"/>
            <a:ext cx="4574617" cy="5337046"/>
          </a:xfrm>
          <a:prstGeom prst="rect">
            <a:avLst/>
          </a:prstGeom>
        </p:spPr>
      </p:pic>
      <p:sp>
        <p:nvSpPr>
          <p:cNvPr id="6" name="Rectangle 5">
            <a:extLst>
              <a:ext uri="{FF2B5EF4-FFF2-40B4-BE49-F238E27FC236}">
                <a16:creationId xmlns:a16="http://schemas.microsoft.com/office/drawing/2014/main" id="{7BA9E9B4-6240-2C3F-70AF-F638266D5979}"/>
              </a:ext>
            </a:extLst>
          </p:cNvPr>
          <p:cNvSpPr/>
          <p:nvPr/>
        </p:nvSpPr>
        <p:spPr>
          <a:xfrm>
            <a:off x="6086427" y="2486023"/>
            <a:ext cx="4572001" cy="2463169"/>
          </a:xfrm>
          <a:prstGeom prst="rect">
            <a:avLst/>
          </a:prstGeom>
        </p:spPr>
        <p:style>
          <a:lnRef idx="2">
            <a:schemeClr val="accent6"/>
          </a:lnRef>
          <a:fillRef idx="1">
            <a:schemeClr val="lt1"/>
          </a:fillRef>
          <a:effectRef idx="0">
            <a:schemeClr val="accent6"/>
          </a:effectRef>
          <a:fontRef idx="minor">
            <a:schemeClr val="dk1"/>
          </a:fontRef>
        </p:style>
        <p:txBody>
          <a:bodyPr vert="horz" lIns="91440" tIns="45720" rIns="91440" bIns="45720" rtlCol="0">
            <a:normAutofit/>
          </a:bodyPr>
          <a:lstStyle/>
          <a:p>
            <a:pPr>
              <a:lnSpc>
                <a:spcPct val="105000"/>
              </a:lnSpc>
              <a:spcAft>
                <a:spcPts val="600"/>
              </a:spcAft>
            </a:pPr>
            <a:r>
              <a:rPr lang="en-US" dirty="0"/>
              <a:t>Restaurant serving staff training module, Demonstrations, competitions, team building games will help to handle difficult customers , peak time, best learning guide for entry employees</a:t>
            </a:r>
          </a:p>
        </p:txBody>
      </p:sp>
    </p:spTree>
    <p:extLst>
      <p:ext uri="{BB962C8B-B14F-4D97-AF65-F5344CB8AC3E}">
        <p14:creationId xmlns:p14="http://schemas.microsoft.com/office/powerpoint/2010/main" val="36141660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49306479-8C4D-4E4A-A330-DFC80A8A01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105524"/>
          </a:xfrm>
          <a:custGeom>
            <a:avLst/>
            <a:gdLst>
              <a:gd name="connsiteX0" fmla="*/ 0 w 12192000"/>
              <a:gd name="connsiteY0" fmla="*/ 0 h 6105524"/>
              <a:gd name="connsiteX1" fmla="*/ 12192000 w 12192000"/>
              <a:gd name="connsiteY1" fmla="*/ 0 h 6105524"/>
              <a:gd name="connsiteX2" fmla="*/ 12192000 w 12192000"/>
              <a:gd name="connsiteY2" fmla="*/ 6105524 h 6105524"/>
              <a:gd name="connsiteX3" fmla="*/ 11435080 w 12192000"/>
              <a:gd name="connsiteY3" fmla="*/ 6105524 h 6105524"/>
              <a:gd name="connsiteX4" fmla="*/ 11435080 w 12192000"/>
              <a:gd name="connsiteY4" fmla="*/ 771523 h 6105524"/>
              <a:gd name="connsiteX5" fmla="*/ 767080 w 12192000"/>
              <a:gd name="connsiteY5" fmla="*/ 771523 h 6105524"/>
              <a:gd name="connsiteX6" fmla="*/ 767080 w 12192000"/>
              <a:gd name="connsiteY6" fmla="*/ 6105524 h 6105524"/>
              <a:gd name="connsiteX7" fmla="*/ 0 w 12192000"/>
              <a:gd name="connsiteY7" fmla="*/ 6105524 h 6105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105524">
                <a:moveTo>
                  <a:pt x="0" y="0"/>
                </a:moveTo>
                <a:lnTo>
                  <a:pt x="12192000" y="0"/>
                </a:lnTo>
                <a:lnTo>
                  <a:pt x="12192000" y="6105524"/>
                </a:lnTo>
                <a:lnTo>
                  <a:pt x="11435080" y="6105524"/>
                </a:lnTo>
                <a:lnTo>
                  <a:pt x="11435080" y="771523"/>
                </a:lnTo>
                <a:lnTo>
                  <a:pt x="767080" y="771523"/>
                </a:lnTo>
                <a:lnTo>
                  <a:pt x="767080" y="6105524"/>
                </a:lnTo>
                <a:lnTo>
                  <a:pt x="0" y="6105524"/>
                </a:lnTo>
                <a:close/>
              </a:path>
            </a:pathLst>
          </a:custGeom>
          <a:gradFill flip="none" rotWithShape="1">
            <a:gsLst>
              <a:gs pos="10000">
                <a:schemeClr val="accent5"/>
              </a:gs>
              <a:gs pos="90000">
                <a:schemeClr val="accent1"/>
              </a:gs>
              <a:gs pos="70000">
                <a:schemeClr val="accent2"/>
              </a:gs>
              <a:gs pos="30000">
                <a:schemeClr val="accent4"/>
              </a:gs>
              <a:gs pos="50000">
                <a:schemeClr val="accent3">
                  <a:lumMod val="60000"/>
                  <a:lumOff val="40000"/>
                </a:schemeClr>
              </a:gs>
            </a:gsLst>
            <a:lin ang="7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1" name="Rectangle 10">
            <a:extLst>
              <a:ext uri="{FF2B5EF4-FFF2-40B4-BE49-F238E27FC236}">
                <a16:creationId xmlns:a16="http://schemas.microsoft.com/office/drawing/2014/main" id="{BC4A0336-662C-41C3-8DC8-3104A16947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7E0BF7D8-2230-5BB6-7AF9-371448B776FD}"/>
              </a:ext>
            </a:extLst>
          </p:cNvPr>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a:stretch/>
        </p:blipFill>
        <p:spPr bwMode="auto">
          <a:xfrm rot="16200000">
            <a:off x="2667000" y="-2667000"/>
            <a:ext cx="6858000" cy="12192000"/>
          </a:xfrm>
          <a:prstGeom prst="rect">
            <a:avLst/>
          </a:prstGeom>
          <a:noFill/>
          <a:extLst>
            <a:ext uri="{53640926-AAD7-44D8-BBD7-CCE9431645EC}">
              <a14:shadowObscured xmlns:a14="http://schemas.microsoft.com/office/drawing/2010/main"/>
            </a:ext>
          </a:extLst>
        </p:spPr>
      </p:pic>
    </p:spTree>
    <p:extLst>
      <p:ext uri="{BB962C8B-B14F-4D97-AF65-F5344CB8AC3E}">
        <p14:creationId xmlns:p14="http://schemas.microsoft.com/office/powerpoint/2010/main" val="37194366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732688-A906-9217-E55D-D679802606B1}"/>
              </a:ext>
            </a:extLst>
          </p:cNvPr>
          <p:cNvSpPr>
            <a:spLocks noGrp="1"/>
          </p:cNvSpPr>
          <p:nvPr>
            <p:ph type="title"/>
          </p:nvPr>
        </p:nvSpPr>
        <p:spPr>
          <a:xfrm>
            <a:off x="1250731" y="198450"/>
            <a:ext cx="9158925" cy="489572"/>
          </a:xfrm>
        </p:spPr>
        <p:txBody>
          <a:bodyPr>
            <a:noAutofit/>
          </a:bodyPr>
          <a:lstStyle/>
          <a:p>
            <a:r>
              <a:rPr lang="en-US" sz="3200" dirty="0"/>
              <a:t>BUSINESS MODEL CANVAS </a:t>
            </a:r>
          </a:p>
        </p:txBody>
      </p:sp>
      <p:sp>
        <p:nvSpPr>
          <p:cNvPr id="4" name="Content Placeholder 3">
            <a:extLst>
              <a:ext uri="{FF2B5EF4-FFF2-40B4-BE49-F238E27FC236}">
                <a16:creationId xmlns:a16="http://schemas.microsoft.com/office/drawing/2014/main" id="{A11B8DBF-2C45-BBF3-8FF9-3D790BE9752C}"/>
              </a:ext>
            </a:extLst>
          </p:cNvPr>
          <p:cNvSpPr>
            <a:spLocks noGrp="1"/>
          </p:cNvSpPr>
          <p:nvPr>
            <p:ph idx="1"/>
          </p:nvPr>
        </p:nvSpPr>
        <p:spPr/>
        <p:txBody>
          <a:bodyPr/>
          <a:lstStyle/>
          <a:p>
            <a:endParaRPr lang="en-US"/>
          </a:p>
        </p:txBody>
      </p:sp>
      <p:pic>
        <p:nvPicPr>
          <p:cNvPr id="7" name="Picture 6">
            <a:extLst>
              <a:ext uri="{FF2B5EF4-FFF2-40B4-BE49-F238E27FC236}">
                <a16:creationId xmlns:a16="http://schemas.microsoft.com/office/drawing/2014/main" id="{8AE33511-C089-DE17-5E59-22C938D2709E}"/>
              </a:ext>
            </a:extLst>
          </p:cNvPr>
          <p:cNvPicPr>
            <a:picLocks noChangeAspect="1"/>
          </p:cNvPicPr>
          <p:nvPr/>
        </p:nvPicPr>
        <p:blipFill>
          <a:blip r:embed="rId2"/>
          <a:stretch>
            <a:fillRect/>
          </a:stretch>
        </p:blipFill>
        <p:spPr>
          <a:xfrm>
            <a:off x="828472" y="758952"/>
            <a:ext cx="9934121" cy="5215367"/>
          </a:xfrm>
          <a:prstGeom prst="rect">
            <a:avLst/>
          </a:prstGeom>
        </p:spPr>
      </p:pic>
    </p:spTree>
    <p:extLst>
      <p:ext uri="{BB962C8B-B14F-4D97-AF65-F5344CB8AC3E}">
        <p14:creationId xmlns:p14="http://schemas.microsoft.com/office/powerpoint/2010/main" val="15375547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B2D5D1A-927A-AEDD-2A2C-9A198C24085F}"/>
              </a:ext>
            </a:extLst>
          </p:cNvPr>
          <p:cNvPicPr>
            <a:picLocks noChangeAspect="1"/>
          </p:cNvPicPr>
          <p:nvPr/>
        </p:nvPicPr>
        <p:blipFill rotWithShape="1">
          <a:blip r:embed="rId2"/>
          <a:srcRect t="1716" b="2674"/>
          <a:stretch/>
        </p:blipFill>
        <p:spPr>
          <a:xfrm>
            <a:off x="723014" y="683771"/>
            <a:ext cx="10000838" cy="5227932"/>
          </a:xfrm>
          <a:prstGeom prst="rect">
            <a:avLst/>
          </a:prstGeom>
        </p:spPr>
      </p:pic>
    </p:spTree>
    <p:extLst>
      <p:ext uri="{BB962C8B-B14F-4D97-AF65-F5344CB8AC3E}">
        <p14:creationId xmlns:p14="http://schemas.microsoft.com/office/powerpoint/2010/main" val="17955178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C3823-E0C8-C4D7-C78E-F230A84BC221}"/>
              </a:ext>
            </a:extLst>
          </p:cNvPr>
          <p:cNvSpPr>
            <a:spLocks noGrp="1"/>
          </p:cNvSpPr>
          <p:nvPr>
            <p:ph type="title"/>
          </p:nvPr>
        </p:nvSpPr>
        <p:spPr>
          <a:xfrm>
            <a:off x="1310910" y="1056657"/>
            <a:ext cx="9144000" cy="982536"/>
          </a:xfrm>
        </p:spPr>
        <p:txBody>
          <a:bodyPr>
            <a:normAutofit fontScale="90000"/>
          </a:bodyPr>
          <a:lstStyle/>
          <a:p>
            <a:pPr algn="ctr"/>
            <a:r>
              <a:rPr lang="en-US" sz="3100" kern="100" dirty="0">
                <a:effectLst/>
                <a:latin typeface="Calibri Light" panose="020F0302020204030204" pitchFamily="34" charset="0"/>
                <a:ea typeface="Calibri" panose="020F0502020204030204" pitchFamily="34" charset="0"/>
                <a:cs typeface="Times New Roman" panose="02020603050405020304" pitchFamily="18" charset="0"/>
              </a:rPr>
              <a:t>RESOURCES THAT COMPANY WILL HAVE TO DEPLOY TO IMPLEMENT YOUR SOLUTION</a:t>
            </a:r>
            <a:br>
              <a:rPr lang="en-US" sz="4400" kern="100" dirty="0">
                <a:effectLst/>
                <a:latin typeface="Calibri" panose="020F0502020204030204" pitchFamily="34" charset="0"/>
                <a:ea typeface="Calibri" panose="020F0502020204030204" pitchFamily="34" charset="0"/>
                <a:cs typeface="Times New Roman" panose="02020603050405020304" pitchFamily="18" charset="0"/>
              </a:rPr>
            </a:br>
            <a:endParaRPr lang="en-US" dirty="0"/>
          </a:p>
        </p:txBody>
      </p:sp>
      <p:sp>
        <p:nvSpPr>
          <p:cNvPr id="3" name="Content Placeholder 2">
            <a:extLst>
              <a:ext uri="{FF2B5EF4-FFF2-40B4-BE49-F238E27FC236}">
                <a16:creationId xmlns:a16="http://schemas.microsoft.com/office/drawing/2014/main" id="{05752C5D-31B1-EAC4-9BB9-750860A490C7}"/>
              </a:ext>
            </a:extLst>
          </p:cNvPr>
          <p:cNvSpPr>
            <a:spLocks noGrp="1"/>
          </p:cNvSpPr>
          <p:nvPr>
            <p:ph idx="1"/>
          </p:nvPr>
        </p:nvSpPr>
        <p:spPr>
          <a:xfrm>
            <a:off x="1310910" y="1942088"/>
            <a:ext cx="9350994" cy="4156961"/>
          </a:xfrm>
        </p:spPr>
        <p:txBody>
          <a:bodyPr>
            <a:normAutofit fontScale="92500"/>
          </a:bodyPr>
          <a:lstStyle/>
          <a:p>
            <a:pPr marL="0" marR="0" indent="0">
              <a:lnSpc>
                <a:spcPct val="107000"/>
              </a:lnSpc>
              <a:spcBef>
                <a:spcPts val="0"/>
              </a:spcBef>
              <a:spcAft>
                <a:spcPts val="800"/>
              </a:spcAft>
              <a:buNone/>
            </a:pPr>
            <a:r>
              <a:rPr lang="en-US" sz="1800" b="1" kern="100" dirty="0">
                <a:effectLst/>
                <a:latin typeface="Calibri Light" panose="020F0302020204030204" pitchFamily="34" charset="0"/>
                <a:ea typeface="Calibri" panose="020F0502020204030204" pitchFamily="34" charset="0"/>
                <a:cs typeface="Times New Roman" panose="02020603050405020304" pitchFamily="18" charset="0"/>
              </a:rPr>
              <a:t> </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20000"/>
              </a:lnSpc>
              <a:spcBef>
                <a:spcPts val="0"/>
              </a:spcBef>
              <a:spcAft>
                <a:spcPts val="0"/>
              </a:spcAft>
              <a:buSzPts val="1600"/>
              <a:buFont typeface="+mj-lt"/>
              <a:buAutoNum type="arabicPeriod"/>
            </a:pPr>
            <a:r>
              <a:rPr lang="en-US" sz="1800" kern="100" dirty="0">
                <a:solidFill>
                  <a:srgbClr val="000000"/>
                </a:solidFill>
                <a:effectLst/>
                <a:highlight>
                  <a:srgbClr val="FFFF00"/>
                </a:highlight>
                <a:latin typeface="Calibri" panose="020F0502020204030204" pitchFamily="34" charset="0"/>
                <a:ea typeface="Calibri" panose="020F0502020204030204" pitchFamily="34" charset="0"/>
                <a:cs typeface="Calibri" panose="020F0502020204030204" pitchFamily="34" charset="0"/>
              </a:rPr>
              <a:t>QR code creation  and food menu retrieval in loca</a:t>
            </a:r>
            <a:r>
              <a:rPr lang="en-US" sz="1800" kern="100" dirty="0">
                <a:solidFill>
                  <a:srgbClr val="000000"/>
                </a:solidFill>
                <a:highlight>
                  <a:srgbClr val="FFFF00"/>
                </a:highlight>
                <a:latin typeface="Calibri" panose="020F0502020204030204" pitchFamily="34" charset="0"/>
                <a:ea typeface="Calibri" panose="020F0502020204030204" pitchFamily="34" charset="0"/>
                <a:cs typeface="Calibri" panose="020F0502020204030204" pitchFamily="34" charset="0"/>
              </a:rPr>
              <a:t>l language .</a:t>
            </a:r>
            <a:r>
              <a:rPr lang="en-US" sz="1800" kern="100" dirty="0">
                <a:solidFill>
                  <a:srgbClr val="000000"/>
                </a:solidFill>
                <a:latin typeface="Calibri" panose="020F0502020204030204" pitchFamily="34" charset="0"/>
                <a:ea typeface="Calibri" panose="020F0502020204030204" pitchFamily="34" charset="0"/>
                <a:cs typeface="Calibri" panose="020F0502020204030204" pitchFamily="34" charset="0"/>
              </a:rPr>
              <a:t> All this will be on </a:t>
            </a:r>
            <a:r>
              <a:rPr lang="en-US" sz="1800" kern="100" dirty="0" err="1">
                <a:solidFill>
                  <a:srgbClr val="000000"/>
                </a:solidFill>
                <a:latin typeface="Calibri" panose="020F0502020204030204" pitchFamily="34" charset="0"/>
                <a:ea typeface="Calibri" panose="020F0502020204030204" pitchFamily="34" charset="0"/>
                <a:cs typeface="Calibri" panose="020F0502020204030204" pitchFamily="34" charset="0"/>
              </a:rPr>
              <a:t>Thalassery</a:t>
            </a:r>
            <a:r>
              <a:rPr lang="en-US" sz="1800" kern="100" dirty="0">
                <a:solidFill>
                  <a:srgbClr val="000000"/>
                </a:solidFill>
                <a:latin typeface="Calibri" panose="020F0502020204030204" pitchFamily="34" charset="0"/>
                <a:ea typeface="Calibri" panose="020F0502020204030204" pitchFamily="34" charset="0"/>
                <a:cs typeface="Calibri" panose="020F0502020204030204" pitchFamily="34" charset="0"/>
              </a:rPr>
              <a:t> restaurant’s </a:t>
            </a:r>
            <a:r>
              <a:rPr lang="en-US" sz="1800" kern="1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management platform.</a:t>
            </a:r>
            <a:endParaRPr lang="en-US" sz="1800" kern="100" dirty="0">
              <a:effectLst/>
              <a:latin typeface="Calibri" panose="020F0502020204030204" pitchFamily="34" charset="0"/>
              <a:ea typeface="Calibri" panose="020F0502020204030204" pitchFamily="34" charset="0"/>
              <a:cs typeface="Calibri" panose="020F0502020204030204" pitchFamily="34" charset="0"/>
            </a:endParaRPr>
          </a:p>
          <a:p>
            <a:pPr marL="342900" marR="0" lvl="0" indent="-342900" algn="just">
              <a:lnSpc>
                <a:spcPct val="120000"/>
              </a:lnSpc>
              <a:spcBef>
                <a:spcPts val="0"/>
              </a:spcBef>
              <a:spcAft>
                <a:spcPts val="0"/>
              </a:spcAft>
              <a:buSzPts val="1600"/>
              <a:buFont typeface="+mj-lt"/>
              <a:buAutoNum type="arabicPeriod"/>
            </a:pPr>
            <a:r>
              <a:rPr lang="en-US" sz="1800" kern="1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Mobile friendly menu holding, payment integration and prescriptive analytics. </a:t>
            </a:r>
          </a:p>
          <a:p>
            <a:pPr marL="342900" marR="0" lvl="0" indent="-342900" algn="just">
              <a:lnSpc>
                <a:spcPct val="120000"/>
              </a:lnSpc>
              <a:spcBef>
                <a:spcPts val="0"/>
              </a:spcBef>
              <a:spcAft>
                <a:spcPts val="0"/>
              </a:spcAft>
              <a:buSzPts val="1600"/>
              <a:buFont typeface="+mj-lt"/>
              <a:buAutoNum type="arabicPeriod"/>
            </a:pPr>
            <a:r>
              <a:rPr lang="en-US" sz="1800" kern="1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Tabletop signage.  </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20000"/>
              </a:lnSpc>
              <a:spcBef>
                <a:spcPts val="0"/>
              </a:spcBef>
              <a:spcAft>
                <a:spcPts val="0"/>
              </a:spcAft>
              <a:buSzPts val="1600"/>
              <a:buFont typeface="+mj-lt"/>
              <a:buAutoNum type="arabicPeriod"/>
            </a:pPr>
            <a:r>
              <a:rPr lang="en-US" sz="1800" kern="1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Hiring a consultant to set up the QR code system and integrate it with your existing. </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20000"/>
              </a:lnSpc>
              <a:spcBef>
                <a:spcPts val="0"/>
              </a:spcBef>
              <a:spcAft>
                <a:spcPts val="0"/>
              </a:spcAft>
              <a:buSzPts val="1600"/>
              <a:buFont typeface="+mj-lt"/>
              <a:buAutoNum type="arabicPeriod"/>
            </a:pPr>
            <a:r>
              <a:rPr lang="en-US" sz="1800" kern="1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Restaurant staff training on using QR code system- Training module. </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20000"/>
              </a:lnSpc>
              <a:spcBef>
                <a:spcPts val="0"/>
              </a:spcBef>
              <a:spcAft>
                <a:spcPts val="0"/>
              </a:spcAft>
              <a:buSzPts val="1600"/>
              <a:buFont typeface="+mj-lt"/>
              <a:buAutoNum type="arabicPeriod"/>
            </a:pPr>
            <a:r>
              <a:rPr lang="en-US" sz="1800" kern="100" dirty="0">
                <a:solidFill>
                  <a:srgbClr val="000000"/>
                </a:solidFill>
                <a:effectLst/>
                <a:highlight>
                  <a:srgbClr val="FFFF00"/>
                </a:highlight>
                <a:latin typeface="Calibri" panose="020F0502020204030204" pitchFamily="34" charset="0"/>
                <a:ea typeface="Calibri" panose="020F0502020204030204" pitchFamily="34" charset="0"/>
                <a:cs typeface="Calibri" panose="020F0502020204030204" pitchFamily="34" charset="0"/>
              </a:rPr>
              <a:t>Team building training module</a:t>
            </a:r>
            <a:r>
              <a:rPr lang="en-US" sz="1800" kern="1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team building games like roleplay, rewards on peer feedback at months end.</a:t>
            </a:r>
          </a:p>
          <a:p>
            <a:pPr marL="342900" marR="0" lvl="0" indent="-342900" algn="just">
              <a:lnSpc>
                <a:spcPct val="120000"/>
              </a:lnSpc>
              <a:spcBef>
                <a:spcPts val="0"/>
              </a:spcBef>
              <a:spcAft>
                <a:spcPts val="0"/>
              </a:spcAft>
              <a:buSzPts val="1600"/>
              <a:buFont typeface="+mj-lt"/>
              <a:buAutoNum type="arabicPeriod"/>
            </a:pPr>
            <a:r>
              <a:rPr lang="en-US" sz="1800" kern="1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High speed Internet Connection (free WIFI) </a:t>
            </a:r>
            <a:endParaRPr lang="en-US" sz="1800" kern="100" dirty="0">
              <a:effectLst/>
              <a:latin typeface="Calibri" panose="020F0502020204030204" pitchFamily="34" charset="0"/>
              <a:ea typeface="Calibri" panose="020F0502020204030204" pitchFamily="34" charset="0"/>
              <a:cs typeface="Calibri" panose="020F0502020204030204" pitchFamily="34" charset="0"/>
            </a:endParaRPr>
          </a:p>
          <a:p>
            <a:pPr marL="342900" marR="0" lvl="0" indent="-342900" algn="just">
              <a:lnSpc>
                <a:spcPct val="120000"/>
              </a:lnSpc>
              <a:spcBef>
                <a:spcPts val="0"/>
              </a:spcBef>
              <a:spcAft>
                <a:spcPts val="0"/>
              </a:spcAft>
              <a:buSzPts val="1600"/>
              <a:buFont typeface="+mj-lt"/>
              <a:buAutoNum type="arabicPeriod"/>
            </a:pPr>
            <a:r>
              <a:rPr lang="en-US" sz="1800" kern="1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Robust data security measures to protect customer information Quick Heal data security for 1 year. </a:t>
            </a:r>
            <a:endParaRPr lang="en-US" sz="1800" kern="100" dirty="0">
              <a:effectLst/>
              <a:latin typeface="Calibri" panose="020F0502020204030204" pitchFamily="34" charset="0"/>
              <a:ea typeface="Calibri" panose="020F0502020204030204" pitchFamily="34" charset="0"/>
              <a:cs typeface="Calibri" panose="020F0502020204030204" pitchFamily="34" charset="0"/>
            </a:endParaRPr>
          </a:p>
          <a:p>
            <a:pPr marL="342900" marR="0" lvl="0" indent="-342900">
              <a:lnSpc>
                <a:spcPct val="120000"/>
              </a:lnSpc>
              <a:spcBef>
                <a:spcPts val="0"/>
              </a:spcBef>
              <a:spcAft>
                <a:spcPts val="800"/>
              </a:spcAft>
              <a:buSzPts val="1600"/>
              <a:buFont typeface="+mj-lt"/>
              <a:buAutoNum type="arabicPeriod"/>
            </a:pPr>
            <a:r>
              <a:rPr lang="en-US" sz="1800" kern="100" dirty="0">
                <a:effectLst/>
                <a:latin typeface="Calibri" panose="020F0502020204030204" pitchFamily="34" charset="0"/>
                <a:ea typeface="Calibri" panose="020F0502020204030204" pitchFamily="34" charset="0"/>
                <a:cs typeface="Calibri" panose="020F0502020204030204" pitchFamily="34" charset="0"/>
              </a:rPr>
              <a:t>For disabled customers, </a:t>
            </a:r>
            <a:r>
              <a:rPr lang="en-US" sz="1800" kern="100" dirty="0">
                <a:effectLst/>
                <a:highlight>
                  <a:srgbClr val="FFFF00"/>
                </a:highlight>
                <a:latin typeface="Calibri" panose="020F0502020204030204" pitchFamily="34" charset="0"/>
                <a:ea typeface="Calibri" panose="020F0502020204030204" pitchFamily="34" charset="0"/>
                <a:cs typeface="Calibri" panose="020F0502020204030204" pitchFamily="34" charset="0"/>
              </a:rPr>
              <a:t>Platform lift. </a:t>
            </a:r>
          </a:p>
          <a:p>
            <a:endParaRPr lang="en-US" dirty="0"/>
          </a:p>
        </p:txBody>
      </p:sp>
    </p:spTree>
    <p:extLst>
      <p:ext uri="{BB962C8B-B14F-4D97-AF65-F5344CB8AC3E}">
        <p14:creationId xmlns:p14="http://schemas.microsoft.com/office/powerpoint/2010/main" val="26328430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9306479-8C4D-4E4A-A330-DFC80A8A01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105524"/>
          </a:xfrm>
          <a:custGeom>
            <a:avLst/>
            <a:gdLst>
              <a:gd name="connsiteX0" fmla="*/ 0 w 12192000"/>
              <a:gd name="connsiteY0" fmla="*/ 0 h 6105524"/>
              <a:gd name="connsiteX1" fmla="*/ 12192000 w 12192000"/>
              <a:gd name="connsiteY1" fmla="*/ 0 h 6105524"/>
              <a:gd name="connsiteX2" fmla="*/ 12192000 w 12192000"/>
              <a:gd name="connsiteY2" fmla="*/ 6105524 h 6105524"/>
              <a:gd name="connsiteX3" fmla="*/ 11435080 w 12192000"/>
              <a:gd name="connsiteY3" fmla="*/ 6105524 h 6105524"/>
              <a:gd name="connsiteX4" fmla="*/ 11435080 w 12192000"/>
              <a:gd name="connsiteY4" fmla="*/ 771523 h 6105524"/>
              <a:gd name="connsiteX5" fmla="*/ 767080 w 12192000"/>
              <a:gd name="connsiteY5" fmla="*/ 771523 h 6105524"/>
              <a:gd name="connsiteX6" fmla="*/ 767080 w 12192000"/>
              <a:gd name="connsiteY6" fmla="*/ 6105524 h 6105524"/>
              <a:gd name="connsiteX7" fmla="*/ 0 w 12192000"/>
              <a:gd name="connsiteY7" fmla="*/ 6105524 h 6105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105524">
                <a:moveTo>
                  <a:pt x="0" y="0"/>
                </a:moveTo>
                <a:lnTo>
                  <a:pt x="12192000" y="0"/>
                </a:lnTo>
                <a:lnTo>
                  <a:pt x="12192000" y="6105524"/>
                </a:lnTo>
                <a:lnTo>
                  <a:pt x="11435080" y="6105524"/>
                </a:lnTo>
                <a:lnTo>
                  <a:pt x="11435080" y="771523"/>
                </a:lnTo>
                <a:lnTo>
                  <a:pt x="767080" y="771523"/>
                </a:lnTo>
                <a:lnTo>
                  <a:pt x="767080" y="6105524"/>
                </a:lnTo>
                <a:lnTo>
                  <a:pt x="0" y="6105524"/>
                </a:lnTo>
                <a:close/>
              </a:path>
            </a:pathLst>
          </a:custGeom>
          <a:gradFill flip="none" rotWithShape="1">
            <a:gsLst>
              <a:gs pos="10000">
                <a:schemeClr val="accent5"/>
              </a:gs>
              <a:gs pos="90000">
                <a:schemeClr val="accent1"/>
              </a:gs>
              <a:gs pos="70000">
                <a:schemeClr val="accent2"/>
              </a:gs>
              <a:gs pos="30000">
                <a:schemeClr val="accent4"/>
              </a:gs>
              <a:gs pos="50000">
                <a:schemeClr val="accent3">
                  <a:lumMod val="60000"/>
                  <a:lumOff val="40000"/>
                </a:schemeClr>
              </a:gs>
            </a:gsLst>
            <a:lin ang="7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2" name="Rectangle 11">
            <a:extLst>
              <a:ext uri="{FF2B5EF4-FFF2-40B4-BE49-F238E27FC236}">
                <a16:creationId xmlns:a16="http://schemas.microsoft.com/office/drawing/2014/main" id="{BC4A0336-662C-41C3-8DC8-3104A16947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DCE276B-0B93-4C78-A08A-FC34B55FDE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10000">
                <a:schemeClr val="accent5"/>
              </a:gs>
              <a:gs pos="90000">
                <a:schemeClr val="accent1"/>
              </a:gs>
              <a:gs pos="70000">
                <a:schemeClr val="accent2"/>
              </a:gs>
              <a:gs pos="30000">
                <a:schemeClr val="accent4"/>
              </a:gs>
              <a:gs pos="50000">
                <a:schemeClr val="accent3">
                  <a:lumMod val="60000"/>
                  <a:lumOff val="40000"/>
                </a:schemeClr>
              </a:gs>
            </a:gsLst>
            <a:lin ang="7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D644BC4D-DFA6-46C1-B30A-1439A51957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1372" y="1065276"/>
            <a:ext cx="10049256" cy="47274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11C8139B-5DE9-0058-F808-D7418B90ECBF}"/>
              </a:ext>
            </a:extLst>
          </p:cNvPr>
          <p:cNvPicPr>
            <a:picLocks noGrp="1" noChangeAspect="1"/>
          </p:cNvPicPr>
          <p:nvPr>
            <p:ph idx="1"/>
          </p:nvPr>
        </p:nvPicPr>
        <p:blipFill>
          <a:blip r:embed="rId2"/>
          <a:stretch>
            <a:fillRect/>
          </a:stretch>
        </p:blipFill>
        <p:spPr>
          <a:xfrm>
            <a:off x="1328711" y="2292863"/>
            <a:ext cx="9345392" cy="3294250"/>
          </a:xfrm>
          <a:prstGeom prst="rect">
            <a:avLst/>
          </a:prstGeom>
        </p:spPr>
      </p:pic>
      <p:sp>
        <p:nvSpPr>
          <p:cNvPr id="6" name="Rectangle 5">
            <a:extLst>
              <a:ext uri="{FF2B5EF4-FFF2-40B4-BE49-F238E27FC236}">
                <a16:creationId xmlns:a16="http://schemas.microsoft.com/office/drawing/2014/main" id="{96AC612A-14DE-BE9C-B650-C33DD781746C}"/>
              </a:ext>
            </a:extLst>
          </p:cNvPr>
          <p:cNvSpPr/>
          <p:nvPr/>
        </p:nvSpPr>
        <p:spPr>
          <a:xfrm>
            <a:off x="3130781" y="1602222"/>
            <a:ext cx="5746182" cy="48502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GANTT CHART</a:t>
            </a:r>
          </a:p>
        </p:txBody>
      </p:sp>
    </p:spTree>
    <p:extLst>
      <p:ext uri="{BB962C8B-B14F-4D97-AF65-F5344CB8AC3E}">
        <p14:creationId xmlns:p14="http://schemas.microsoft.com/office/powerpoint/2010/main" val="40453758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9ED19B-2FA6-1C41-D3E8-0EB8AE24C22D}"/>
              </a:ext>
            </a:extLst>
          </p:cNvPr>
          <p:cNvSpPr>
            <a:spLocks noGrp="1"/>
          </p:cNvSpPr>
          <p:nvPr>
            <p:ph type="title"/>
          </p:nvPr>
        </p:nvSpPr>
        <p:spPr>
          <a:xfrm>
            <a:off x="1009904" y="86868"/>
            <a:ext cx="9144000" cy="530970"/>
          </a:xfrm>
        </p:spPr>
        <p:txBody>
          <a:bodyPr>
            <a:noAutofit/>
          </a:bodyPr>
          <a:lstStyle/>
          <a:p>
            <a:r>
              <a:rPr lang="en-US" sz="2800"/>
              <a:t>Financials</a:t>
            </a:r>
            <a:endParaRPr lang="en-US" sz="2800" dirty="0"/>
          </a:p>
        </p:txBody>
      </p:sp>
      <p:sp>
        <p:nvSpPr>
          <p:cNvPr id="3" name="Content Placeholder 2">
            <a:extLst>
              <a:ext uri="{FF2B5EF4-FFF2-40B4-BE49-F238E27FC236}">
                <a16:creationId xmlns:a16="http://schemas.microsoft.com/office/drawing/2014/main" id="{771B4F28-52BE-C7A0-0B7F-6FD7EB7868E9}"/>
              </a:ext>
            </a:extLst>
          </p:cNvPr>
          <p:cNvSpPr>
            <a:spLocks noGrp="1"/>
          </p:cNvSpPr>
          <p:nvPr>
            <p:ph idx="1"/>
          </p:nvPr>
        </p:nvSpPr>
        <p:spPr>
          <a:xfrm>
            <a:off x="1009904" y="803189"/>
            <a:ext cx="10111752" cy="1913430"/>
          </a:xfrm>
        </p:spPr>
        <p:style>
          <a:lnRef idx="2">
            <a:schemeClr val="accent6"/>
          </a:lnRef>
          <a:fillRef idx="1">
            <a:schemeClr val="lt1"/>
          </a:fillRef>
          <a:effectRef idx="0">
            <a:schemeClr val="accent6"/>
          </a:effectRef>
          <a:fontRef idx="minor">
            <a:schemeClr val="dk1"/>
          </a:fontRef>
        </p:style>
        <p:txBody>
          <a:bodyPr>
            <a:noAutofit/>
          </a:bodyPr>
          <a:lstStyle/>
          <a:p>
            <a:pPr marL="0"/>
            <a:r>
              <a:rPr lang="en-US" sz="1800" b="1" dirty="0">
                <a:solidFill>
                  <a:srgbClr val="111111"/>
                </a:solidFill>
                <a:latin typeface="-apple-system"/>
              </a:rPr>
              <a:t>Solution 1 (QR Code and Website Integration): </a:t>
            </a:r>
            <a:r>
              <a:rPr lang="en-US" sz="1800" b="1" dirty="0">
                <a:solidFill>
                  <a:srgbClr val="111111"/>
                </a:solidFill>
                <a:highlight>
                  <a:srgbClr val="FFFF00"/>
                </a:highlight>
                <a:latin typeface="-apple-system"/>
              </a:rPr>
              <a:t>On Hold</a:t>
            </a:r>
          </a:p>
          <a:p>
            <a:pPr marL="0">
              <a:buFont typeface="Arial" panose="020B0604020202020204" pitchFamily="34" charset="0"/>
              <a:buChar char="•"/>
            </a:pPr>
            <a:r>
              <a:rPr lang="en-US" sz="1800" b="1" dirty="0">
                <a:solidFill>
                  <a:srgbClr val="111111"/>
                </a:solidFill>
                <a:latin typeface="-apple-system"/>
              </a:rPr>
              <a:t>Financials:</a:t>
            </a:r>
            <a:r>
              <a:rPr lang="en-US" sz="1800" dirty="0">
                <a:solidFill>
                  <a:srgbClr val="111111"/>
                </a:solidFill>
                <a:latin typeface="-apple-system"/>
              </a:rPr>
              <a:t> This involves costs for website development, integration with existing systems, 		          maintenance, and marketing to inform customers about this new feature. </a:t>
            </a:r>
          </a:p>
          <a:p>
            <a:pPr marL="0">
              <a:buFont typeface="Arial" panose="020B0604020202020204" pitchFamily="34" charset="0"/>
              <a:buChar char="•"/>
            </a:pPr>
            <a:r>
              <a:rPr lang="en-US" sz="1800" dirty="0">
                <a:solidFill>
                  <a:srgbClr val="111111"/>
                </a:solidFill>
                <a:latin typeface="-apple-system"/>
              </a:rPr>
              <a:t>Expected cost will be around ₹ 10,000. We are expecting rise in footfall and Profit increase by more than 15%. It was good but owner chose to go with solution 2 first. </a:t>
            </a:r>
          </a:p>
          <a:p>
            <a:pPr algn="l">
              <a:buFont typeface="Arial" panose="020B0604020202020204" pitchFamily="34" charset="0"/>
              <a:buChar char="•"/>
            </a:pPr>
            <a:endParaRPr lang="en-US" sz="300" dirty="0"/>
          </a:p>
        </p:txBody>
      </p:sp>
      <p:sp>
        <p:nvSpPr>
          <p:cNvPr id="4" name="Rectangle 3">
            <a:extLst>
              <a:ext uri="{FF2B5EF4-FFF2-40B4-BE49-F238E27FC236}">
                <a16:creationId xmlns:a16="http://schemas.microsoft.com/office/drawing/2014/main" id="{6FF8CEF5-37B7-64DF-63FE-2ECF80A68C9D}"/>
              </a:ext>
            </a:extLst>
          </p:cNvPr>
          <p:cNvSpPr/>
          <p:nvPr/>
        </p:nvSpPr>
        <p:spPr>
          <a:xfrm>
            <a:off x="1009904" y="2716619"/>
            <a:ext cx="9912900" cy="167463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l"/>
            <a:r>
              <a:rPr lang="en-US" b="1" i="0" dirty="0">
                <a:solidFill>
                  <a:srgbClr val="111111"/>
                </a:solidFill>
                <a:effectLst/>
                <a:latin typeface="-apple-system"/>
              </a:rPr>
              <a:t>Solution 2 (Employee Training Module)</a:t>
            </a:r>
            <a:r>
              <a:rPr lang="en-US" b="0" i="0" dirty="0">
                <a:solidFill>
                  <a:srgbClr val="111111"/>
                </a:solidFill>
                <a:effectLst/>
                <a:latin typeface="-apple-system"/>
              </a:rPr>
              <a:t>: </a:t>
            </a:r>
            <a:r>
              <a:rPr lang="en-US" b="1" i="0" dirty="0">
                <a:solidFill>
                  <a:srgbClr val="111111"/>
                </a:solidFill>
                <a:effectLst/>
                <a:highlight>
                  <a:srgbClr val="00FF00"/>
                </a:highlight>
                <a:latin typeface="-apple-system"/>
              </a:rPr>
              <a:t>Accepted</a:t>
            </a:r>
          </a:p>
          <a:p>
            <a:pPr algn="l">
              <a:buFont typeface="Arial" panose="020B0604020202020204" pitchFamily="34" charset="0"/>
              <a:buChar char="•"/>
            </a:pPr>
            <a:r>
              <a:rPr lang="en-US" b="1" i="0" dirty="0">
                <a:solidFill>
                  <a:srgbClr val="111111"/>
                </a:solidFill>
                <a:effectLst/>
                <a:latin typeface="-apple-system"/>
              </a:rPr>
              <a:t>Financials</a:t>
            </a:r>
            <a:r>
              <a:rPr lang="en-US" b="0" i="0" dirty="0">
                <a:solidFill>
                  <a:srgbClr val="111111"/>
                </a:solidFill>
                <a:effectLst/>
                <a:latin typeface="-apple-system"/>
              </a:rPr>
              <a:t>: The cost would involve creating the training module, which includes content creation, possibly hiring a professional trainer, and maintenance of the online portal. Since it’s cost-effective, it might not require a significant budget.</a:t>
            </a:r>
          </a:p>
          <a:p>
            <a:pPr algn="l">
              <a:buFont typeface="Arial" panose="020B0604020202020204" pitchFamily="34" charset="0"/>
              <a:buChar char="•"/>
            </a:pPr>
            <a:r>
              <a:rPr lang="en-US" dirty="0">
                <a:solidFill>
                  <a:srgbClr val="111111"/>
                </a:solidFill>
                <a:latin typeface="-apple-system"/>
              </a:rPr>
              <a:t>Zero cost solution, It has increased footfall. Google review rating shot up from 3.5 to 3.7 in 2 months.</a:t>
            </a:r>
            <a:endParaRPr lang="en-US" b="0" i="0" dirty="0">
              <a:solidFill>
                <a:srgbClr val="111111"/>
              </a:solidFill>
              <a:effectLst/>
              <a:latin typeface="-apple-system"/>
            </a:endParaRPr>
          </a:p>
          <a:p>
            <a:pPr algn="ctr"/>
            <a:endParaRPr lang="en-US" dirty="0"/>
          </a:p>
        </p:txBody>
      </p:sp>
      <p:sp>
        <p:nvSpPr>
          <p:cNvPr id="5" name="Rectangle 4">
            <a:extLst>
              <a:ext uri="{FF2B5EF4-FFF2-40B4-BE49-F238E27FC236}">
                <a16:creationId xmlns:a16="http://schemas.microsoft.com/office/drawing/2014/main" id="{0145105B-C342-5147-07A2-E680644DDAD1}"/>
              </a:ext>
            </a:extLst>
          </p:cNvPr>
          <p:cNvSpPr/>
          <p:nvPr/>
        </p:nvSpPr>
        <p:spPr>
          <a:xfrm>
            <a:off x="987194" y="4391249"/>
            <a:ext cx="9980752" cy="143071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l"/>
            <a:r>
              <a:rPr lang="en-US" b="1" i="0" dirty="0">
                <a:solidFill>
                  <a:srgbClr val="111111"/>
                </a:solidFill>
                <a:effectLst/>
                <a:latin typeface="-apple-system"/>
              </a:rPr>
              <a:t>Solution 3 (Ramp or Lift)</a:t>
            </a:r>
            <a:r>
              <a:rPr lang="en-US" b="0" i="0" dirty="0">
                <a:solidFill>
                  <a:srgbClr val="111111"/>
                </a:solidFill>
                <a:effectLst/>
                <a:latin typeface="-apple-system"/>
              </a:rPr>
              <a:t>: </a:t>
            </a:r>
            <a:r>
              <a:rPr lang="en-US" b="1" i="0" dirty="0">
                <a:solidFill>
                  <a:srgbClr val="111111"/>
                </a:solidFill>
                <a:effectLst/>
                <a:highlight>
                  <a:srgbClr val="FF0000"/>
                </a:highlight>
                <a:latin typeface="-apple-system"/>
              </a:rPr>
              <a:t>Rejected</a:t>
            </a:r>
          </a:p>
          <a:p>
            <a:pPr algn="l">
              <a:buFont typeface="Arial" panose="020B0604020202020204" pitchFamily="34" charset="0"/>
              <a:buChar char="•"/>
            </a:pPr>
            <a:r>
              <a:rPr lang="en-US" b="1" i="0" dirty="0">
                <a:solidFill>
                  <a:srgbClr val="111111"/>
                </a:solidFill>
                <a:effectLst/>
                <a:latin typeface="-apple-system"/>
              </a:rPr>
              <a:t>Financials</a:t>
            </a:r>
            <a:r>
              <a:rPr lang="en-US" b="0" i="0" dirty="0">
                <a:solidFill>
                  <a:srgbClr val="111111"/>
                </a:solidFill>
                <a:effectLst/>
                <a:latin typeface="-apple-system"/>
              </a:rPr>
              <a:t>: This involves construction costs for building a ramp or installing a lift. It also includes maintenance costs but will enhance customer experience significantly. This will cost nearly ₹35000 – 50000. This seemed </a:t>
            </a:r>
            <a:r>
              <a:rPr lang="en-US" dirty="0">
                <a:solidFill>
                  <a:srgbClr val="111111"/>
                </a:solidFill>
                <a:latin typeface="-apple-system"/>
              </a:rPr>
              <a:t>not feasible solution , so was discarded by the restaurant manager.</a:t>
            </a:r>
            <a:endParaRPr lang="en-US" b="0" i="0" dirty="0">
              <a:solidFill>
                <a:srgbClr val="111111"/>
              </a:solidFill>
              <a:effectLst/>
              <a:latin typeface="-apple-system"/>
            </a:endParaRPr>
          </a:p>
        </p:txBody>
      </p:sp>
    </p:spTree>
    <p:extLst>
      <p:ext uri="{BB962C8B-B14F-4D97-AF65-F5344CB8AC3E}">
        <p14:creationId xmlns:p14="http://schemas.microsoft.com/office/powerpoint/2010/main" val="37251648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A8986F-59B2-EE2C-B5AB-1899D5C59D1B}"/>
              </a:ext>
            </a:extLst>
          </p:cNvPr>
          <p:cNvSpPr>
            <a:spLocks noGrp="1"/>
          </p:cNvSpPr>
          <p:nvPr>
            <p:ph type="title"/>
          </p:nvPr>
        </p:nvSpPr>
        <p:spPr>
          <a:xfrm>
            <a:off x="996909" y="178202"/>
            <a:ext cx="9529324" cy="580750"/>
          </a:xfrm>
        </p:spPr>
        <p:txBody>
          <a:bodyPr>
            <a:normAutofit fontScale="90000"/>
          </a:bodyPr>
          <a:lstStyle/>
          <a:p>
            <a:r>
              <a:rPr lang="en-US" dirty="0"/>
              <a:t>Testing Questionnaire</a:t>
            </a:r>
          </a:p>
        </p:txBody>
      </p:sp>
      <p:sp>
        <p:nvSpPr>
          <p:cNvPr id="3" name="Content Placeholder 2">
            <a:extLst>
              <a:ext uri="{FF2B5EF4-FFF2-40B4-BE49-F238E27FC236}">
                <a16:creationId xmlns:a16="http://schemas.microsoft.com/office/drawing/2014/main" id="{B41FD22E-54CF-B511-725E-7139197B7A9A}"/>
              </a:ext>
            </a:extLst>
          </p:cNvPr>
          <p:cNvSpPr>
            <a:spLocks noGrp="1"/>
          </p:cNvSpPr>
          <p:nvPr>
            <p:ph idx="1"/>
          </p:nvPr>
        </p:nvSpPr>
        <p:spPr>
          <a:xfrm>
            <a:off x="701750" y="850606"/>
            <a:ext cx="5954231" cy="5273747"/>
          </a:xfrm>
          <a:solidFill>
            <a:schemeClr val="accent6">
              <a:lumMod val="20000"/>
              <a:lumOff val="80000"/>
            </a:schemeClr>
          </a:solidFill>
        </p:spPr>
        <p:txBody>
          <a:bodyPr>
            <a:normAutofit fontScale="77500" lnSpcReduction="20000"/>
          </a:bodyPr>
          <a:lstStyle/>
          <a:p>
            <a:pPr algn="l"/>
            <a:r>
              <a:rPr lang="en-US" sz="2800" b="1" i="0" dirty="0">
                <a:solidFill>
                  <a:srgbClr val="111111"/>
                </a:solidFill>
                <a:effectLst/>
                <a:latin typeface="-apple-system"/>
              </a:rPr>
              <a:t>Solution 1 (QR </a:t>
            </a:r>
            <a:r>
              <a:rPr lang="en-US" sz="2800" b="1" dirty="0">
                <a:solidFill>
                  <a:srgbClr val="111111"/>
                </a:solidFill>
                <a:latin typeface="-apple-system"/>
              </a:rPr>
              <a:t>c</a:t>
            </a:r>
            <a:r>
              <a:rPr lang="en-US" sz="2800" b="1" i="0" dirty="0">
                <a:solidFill>
                  <a:srgbClr val="111111"/>
                </a:solidFill>
                <a:effectLst/>
                <a:latin typeface="-apple-system"/>
              </a:rPr>
              <a:t>ode payment and menu </a:t>
            </a:r>
            <a:r>
              <a:rPr lang="en-US" sz="2800" b="1" dirty="0">
                <a:solidFill>
                  <a:srgbClr val="111111"/>
                </a:solidFill>
                <a:latin typeface="-apple-system"/>
              </a:rPr>
              <a:t>i</a:t>
            </a:r>
            <a:r>
              <a:rPr lang="en-US" sz="2800" b="1" i="0" dirty="0">
                <a:solidFill>
                  <a:srgbClr val="111111"/>
                </a:solidFill>
                <a:effectLst/>
                <a:latin typeface="-apple-system"/>
              </a:rPr>
              <a:t>ntegration)</a:t>
            </a:r>
            <a:r>
              <a:rPr lang="en-US" sz="2800" b="0" i="0" dirty="0">
                <a:solidFill>
                  <a:srgbClr val="111111"/>
                </a:solidFill>
                <a:effectLst/>
                <a:latin typeface="-apple-system"/>
              </a:rPr>
              <a:t>:</a:t>
            </a:r>
          </a:p>
          <a:p>
            <a:pPr algn="l">
              <a:buFont typeface="Arial" panose="020B0604020202020204" pitchFamily="34" charset="0"/>
              <a:buChar char="•"/>
            </a:pPr>
            <a:r>
              <a:rPr lang="en-US" b="0" i="0" dirty="0">
                <a:solidFill>
                  <a:srgbClr val="111111"/>
                </a:solidFill>
                <a:effectLst/>
                <a:latin typeface="-apple-system"/>
              </a:rPr>
              <a:t>For Employees:</a:t>
            </a:r>
          </a:p>
          <a:p>
            <a:pPr marL="742950" lvl="1" indent="-285750" algn="l">
              <a:buFont typeface="Arial" panose="020B0604020202020204" pitchFamily="34" charset="0"/>
              <a:buChar char="•"/>
            </a:pPr>
            <a:r>
              <a:rPr lang="en-US" sz="2600" b="0" i="0" dirty="0">
                <a:solidFill>
                  <a:srgbClr val="111111"/>
                </a:solidFill>
                <a:effectLst/>
                <a:latin typeface="-apple-system"/>
              </a:rPr>
              <a:t>How has the QR code system affected your workflow?</a:t>
            </a:r>
          </a:p>
          <a:p>
            <a:pPr marL="742950" lvl="1" indent="-285750" algn="l">
              <a:buFont typeface="Arial" panose="020B0604020202020204" pitchFamily="34" charset="0"/>
              <a:buChar char="•"/>
            </a:pPr>
            <a:r>
              <a:rPr lang="en-US" sz="2600" b="0" i="0" dirty="0">
                <a:solidFill>
                  <a:srgbClr val="111111"/>
                </a:solidFill>
                <a:effectLst/>
                <a:latin typeface="-apple-system"/>
              </a:rPr>
              <a:t>Have you encountered any issues while using the new system?</a:t>
            </a:r>
          </a:p>
          <a:p>
            <a:pPr marL="742950" lvl="1" indent="-285750" algn="l">
              <a:buFont typeface="Arial" panose="020B0604020202020204" pitchFamily="34" charset="0"/>
              <a:buChar char="•"/>
            </a:pPr>
            <a:r>
              <a:rPr lang="en-US" sz="2600" b="0" i="0" dirty="0">
                <a:solidFill>
                  <a:srgbClr val="111111"/>
                </a:solidFill>
                <a:effectLst/>
                <a:latin typeface="-apple-system"/>
              </a:rPr>
              <a:t>Do you think the new system has improved efficiency?</a:t>
            </a:r>
          </a:p>
          <a:p>
            <a:pPr algn="l">
              <a:buFont typeface="Arial" panose="020B0604020202020204" pitchFamily="34" charset="0"/>
              <a:buChar char="•"/>
            </a:pPr>
            <a:r>
              <a:rPr lang="en-US" b="0" i="0" dirty="0">
                <a:solidFill>
                  <a:srgbClr val="111111"/>
                </a:solidFill>
                <a:effectLst/>
                <a:latin typeface="-apple-system"/>
              </a:rPr>
              <a:t>For Customers:</a:t>
            </a:r>
          </a:p>
          <a:p>
            <a:pPr marL="742950" lvl="1" indent="-285750" algn="l">
              <a:buFont typeface="Arial" panose="020B0604020202020204" pitchFamily="34" charset="0"/>
              <a:buChar char="•"/>
            </a:pPr>
            <a:r>
              <a:rPr lang="en-US" sz="2600" b="0" i="0" dirty="0">
                <a:solidFill>
                  <a:srgbClr val="111111"/>
                </a:solidFill>
                <a:effectLst/>
                <a:latin typeface="-apple-system"/>
              </a:rPr>
              <a:t>How was your experience using our digital menu and payment system?</a:t>
            </a:r>
          </a:p>
          <a:p>
            <a:pPr marL="742950" lvl="1" indent="-285750" algn="l">
              <a:buFont typeface="Arial" panose="020B0604020202020204" pitchFamily="34" charset="0"/>
              <a:buChar char="•"/>
            </a:pPr>
            <a:r>
              <a:rPr lang="en-US" sz="2600" b="0" i="0" dirty="0">
                <a:solidFill>
                  <a:srgbClr val="111111"/>
                </a:solidFill>
                <a:effectLst/>
                <a:latin typeface="-apple-system"/>
              </a:rPr>
              <a:t>Did you find the QR code system easy to use?</a:t>
            </a:r>
          </a:p>
          <a:p>
            <a:pPr marL="742950" lvl="1" indent="-285750" algn="l">
              <a:buFont typeface="Arial" panose="020B0604020202020204" pitchFamily="34" charset="0"/>
              <a:buChar char="•"/>
            </a:pPr>
            <a:r>
              <a:rPr lang="en-US" sz="2600" b="0" i="0" dirty="0">
                <a:solidFill>
                  <a:srgbClr val="111111"/>
                </a:solidFill>
                <a:effectLst/>
                <a:latin typeface="-apple-system"/>
              </a:rPr>
              <a:t>Did the new system improve your overall dining experience?</a:t>
            </a:r>
          </a:p>
          <a:p>
            <a:endParaRPr lang="en-US" dirty="0"/>
          </a:p>
        </p:txBody>
      </p:sp>
      <p:sp>
        <p:nvSpPr>
          <p:cNvPr id="5" name="Rectangle 4">
            <a:extLst>
              <a:ext uri="{FF2B5EF4-FFF2-40B4-BE49-F238E27FC236}">
                <a16:creationId xmlns:a16="http://schemas.microsoft.com/office/drawing/2014/main" id="{9382BAA9-5137-8DDB-750B-4BA2F9FC03AE}"/>
              </a:ext>
            </a:extLst>
          </p:cNvPr>
          <p:cNvSpPr/>
          <p:nvPr/>
        </p:nvSpPr>
        <p:spPr>
          <a:xfrm>
            <a:off x="6836735" y="758952"/>
            <a:ext cx="4358356" cy="5273747"/>
          </a:xfrm>
          <a:prstGeom prst="rect">
            <a:avLst/>
          </a:prstGeom>
          <a:solidFill>
            <a:schemeClr val="bg2">
              <a:lumMod val="9000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marL="365760" marR="0" lvl="0" indent="-365760" algn="l" defTabSz="914400" rtl="0" eaLnBrk="1" fontAlgn="auto" latinLnBrk="0" hangingPunct="1">
              <a:lnSpc>
                <a:spcPct val="105000"/>
              </a:lnSpc>
              <a:spcBef>
                <a:spcPts val="900"/>
              </a:spcBef>
              <a:spcAft>
                <a:spcPts val="0"/>
              </a:spcAft>
              <a:buClr>
                <a:srgbClr val="E379C8"/>
              </a:buClr>
              <a:buSzTx/>
              <a:buFont typeface="Avenir Next LT Pro" panose="020B0504020202020204" pitchFamily="34" charset="0"/>
              <a:buChar char="+"/>
              <a:tabLst/>
              <a:defRPr/>
            </a:pPr>
            <a:r>
              <a:rPr kumimoji="0" lang="en-US" sz="2000" b="1" i="0" u="none" strike="noStrike" kern="1200" cap="none" spc="0" normalizeH="0" baseline="0" noProof="0" dirty="0">
                <a:ln>
                  <a:noFill/>
                </a:ln>
                <a:solidFill>
                  <a:srgbClr val="111111"/>
                </a:solidFill>
                <a:effectLst/>
                <a:uLnTx/>
                <a:uFillTx/>
                <a:latin typeface="-apple-system"/>
                <a:ea typeface="+mn-ea"/>
                <a:cs typeface="+mn-cs"/>
              </a:rPr>
              <a:t>Solution 2 (Employee Training Module)</a:t>
            </a:r>
            <a:r>
              <a:rPr kumimoji="0" lang="en-US" sz="2000" b="0" i="0" u="none" strike="noStrike" kern="1200" cap="none" spc="0" normalizeH="0" baseline="0" noProof="0" dirty="0">
                <a:ln>
                  <a:noFill/>
                </a:ln>
                <a:solidFill>
                  <a:srgbClr val="111111"/>
                </a:solidFill>
                <a:effectLst/>
                <a:uLnTx/>
                <a:uFillTx/>
                <a:latin typeface="-apple-system"/>
                <a:ea typeface="+mn-ea"/>
                <a:cs typeface="+mn-cs"/>
              </a:rPr>
              <a:t>:</a:t>
            </a:r>
          </a:p>
          <a:p>
            <a:pPr marL="365760" marR="0" lvl="0" indent="-365760" algn="l" defTabSz="914400" rtl="0" eaLnBrk="1" fontAlgn="auto" latinLnBrk="0" hangingPunct="1">
              <a:lnSpc>
                <a:spcPct val="105000"/>
              </a:lnSpc>
              <a:spcBef>
                <a:spcPts val="900"/>
              </a:spcBef>
              <a:spcAft>
                <a:spcPts val="0"/>
              </a:spcAft>
              <a:buClr>
                <a:srgbClr val="E379C8"/>
              </a:buClr>
              <a:buSzTx/>
              <a:buFont typeface="Arial" panose="020B0604020202020204" pitchFamily="34" charset="0"/>
              <a:buChar char="•"/>
              <a:tabLst/>
              <a:defRPr/>
            </a:pPr>
            <a:r>
              <a:rPr kumimoji="0" lang="en-US" sz="2000" b="0" i="0" u="none" strike="noStrike" kern="1200" cap="none" spc="0" normalizeH="0" baseline="0" noProof="0" dirty="0">
                <a:ln>
                  <a:noFill/>
                </a:ln>
                <a:solidFill>
                  <a:srgbClr val="111111"/>
                </a:solidFill>
                <a:effectLst/>
                <a:uLnTx/>
                <a:uFillTx/>
                <a:latin typeface="-apple-system"/>
                <a:ea typeface="+mn-ea"/>
                <a:cs typeface="+mn-cs"/>
              </a:rPr>
              <a:t>For Employees:</a:t>
            </a:r>
          </a:p>
          <a:p>
            <a:pPr marL="742950" marR="0" lvl="1" indent="-285750" algn="l" defTabSz="914400" rtl="0" eaLnBrk="1" fontAlgn="auto" latinLnBrk="0" hangingPunct="1">
              <a:lnSpc>
                <a:spcPct val="105000"/>
              </a:lnSpc>
              <a:spcBef>
                <a:spcPts val="90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111111"/>
                </a:solidFill>
                <a:effectLst/>
                <a:uLnTx/>
                <a:uFillTx/>
                <a:latin typeface="-apple-system"/>
                <a:ea typeface="+mn-ea"/>
                <a:cs typeface="+mn-cs"/>
              </a:rPr>
              <a:t>Did the training improve your service skills?</a:t>
            </a:r>
          </a:p>
          <a:p>
            <a:pPr marL="742950" marR="0" lvl="1" indent="-285750" algn="l" defTabSz="914400" rtl="0" eaLnBrk="1" fontAlgn="auto" latinLnBrk="0" hangingPunct="1">
              <a:lnSpc>
                <a:spcPct val="105000"/>
              </a:lnSpc>
              <a:spcBef>
                <a:spcPts val="90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111111"/>
                </a:solidFill>
                <a:effectLst/>
                <a:uLnTx/>
                <a:uFillTx/>
                <a:latin typeface="-apple-system"/>
                <a:ea typeface="+mn-ea"/>
                <a:cs typeface="+mn-cs"/>
              </a:rPr>
              <a:t>Are there specific areas you feel need more focus in the training?</a:t>
            </a:r>
          </a:p>
          <a:p>
            <a:pPr marL="742950" marR="0" lvl="1" indent="-285750" algn="l" defTabSz="914400" rtl="0" eaLnBrk="1" fontAlgn="auto" latinLnBrk="0" hangingPunct="1">
              <a:lnSpc>
                <a:spcPct val="105000"/>
              </a:lnSpc>
              <a:spcBef>
                <a:spcPts val="90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111111"/>
                </a:solidFill>
                <a:effectLst/>
                <a:uLnTx/>
                <a:uFillTx/>
                <a:latin typeface="-apple-system"/>
                <a:ea typeface="+mn-ea"/>
                <a:cs typeface="+mn-cs"/>
              </a:rPr>
              <a:t>How has the training impacted your interaction with customers?</a:t>
            </a:r>
          </a:p>
          <a:p>
            <a:pPr marL="365760" marR="0" lvl="0" indent="-365760" algn="l" defTabSz="914400" rtl="0" eaLnBrk="1" fontAlgn="auto" latinLnBrk="0" hangingPunct="1">
              <a:lnSpc>
                <a:spcPct val="105000"/>
              </a:lnSpc>
              <a:spcBef>
                <a:spcPts val="900"/>
              </a:spcBef>
              <a:spcAft>
                <a:spcPts val="0"/>
              </a:spcAft>
              <a:buClr>
                <a:srgbClr val="E379C8"/>
              </a:buClr>
              <a:buSzTx/>
              <a:buFont typeface="Arial" panose="020B0604020202020204" pitchFamily="34" charset="0"/>
              <a:buChar char="•"/>
              <a:tabLst/>
              <a:defRPr/>
            </a:pPr>
            <a:r>
              <a:rPr kumimoji="0" lang="en-US" sz="2000" b="0" i="0" u="none" strike="noStrike" kern="1200" cap="none" spc="0" normalizeH="0" baseline="0" noProof="0" dirty="0">
                <a:ln>
                  <a:noFill/>
                </a:ln>
                <a:solidFill>
                  <a:srgbClr val="111111"/>
                </a:solidFill>
                <a:effectLst/>
                <a:uLnTx/>
                <a:uFillTx/>
                <a:latin typeface="-apple-system"/>
                <a:ea typeface="+mn-ea"/>
                <a:cs typeface="+mn-cs"/>
              </a:rPr>
              <a:t>For Customers:</a:t>
            </a:r>
          </a:p>
          <a:p>
            <a:pPr marL="742950" marR="0" lvl="1" indent="-285750" algn="l" defTabSz="914400" rtl="0" eaLnBrk="1" fontAlgn="auto" latinLnBrk="0" hangingPunct="1">
              <a:lnSpc>
                <a:spcPct val="105000"/>
              </a:lnSpc>
              <a:spcBef>
                <a:spcPts val="90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111111"/>
                </a:solidFill>
                <a:effectLst/>
                <a:uLnTx/>
                <a:uFillTx/>
                <a:latin typeface="-apple-system"/>
                <a:ea typeface="+mn-ea"/>
                <a:cs typeface="+mn-cs"/>
              </a:rPr>
              <a:t>Have you noticed an improvement in service quality?</a:t>
            </a:r>
          </a:p>
          <a:p>
            <a:pPr marL="742950" marR="0" lvl="1" indent="-285750" algn="l" defTabSz="914400" rtl="0" eaLnBrk="1" fontAlgn="auto" latinLnBrk="0" hangingPunct="1">
              <a:lnSpc>
                <a:spcPct val="105000"/>
              </a:lnSpc>
              <a:spcBef>
                <a:spcPts val="90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111111"/>
                </a:solidFill>
                <a:effectLst/>
                <a:uLnTx/>
                <a:uFillTx/>
                <a:latin typeface="-apple-system"/>
                <a:ea typeface="+mn-ea"/>
                <a:cs typeface="+mn-cs"/>
              </a:rPr>
              <a:t>Did the staff seem more professional after the training?</a:t>
            </a:r>
          </a:p>
          <a:p>
            <a:pPr marL="742950" marR="0" lvl="1" indent="-285750" algn="l" defTabSz="914400" rtl="0" eaLnBrk="1" fontAlgn="auto" latinLnBrk="0" hangingPunct="1">
              <a:lnSpc>
                <a:spcPct val="105000"/>
              </a:lnSpc>
              <a:spcBef>
                <a:spcPts val="90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111111"/>
                </a:solidFill>
                <a:effectLst/>
                <a:uLnTx/>
                <a:uFillTx/>
                <a:latin typeface="-apple-system"/>
                <a:ea typeface="+mn-ea"/>
                <a:cs typeface="+mn-cs"/>
              </a:rPr>
              <a:t>Would you recommend our restaurant to others based on the service quality?</a:t>
            </a:r>
          </a:p>
        </p:txBody>
      </p:sp>
    </p:spTree>
    <p:extLst>
      <p:ext uri="{BB962C8B-B14F-4D97-AF65-F5344CB8AC3E}">
        <p14:creationId xmlns:p14="http://schemas.microsoft.com/office/powerpoint/2010/main" val="15234094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38D2BE-47BC-7753-C975-AE75257C7F81}"/>
              </a:ext>
            </a:extLst>
          </p:cNvPr>
          <p:cNvSpPr>
            <a:spLocks noGrp="1"/>
          </p:cNvSpPr>
          <p:nvPr>
            <p:ph type="title"/>
          </p:nvPr>
        </p:nvSpPr>
        <p:spPr>
          <a:xfrm>
            <a:off x="933113" y="220731"/>
            <a:ext cx="9144000" cy="1344168"/>
          </a:xfrm>
        </p:spPr>
        <p:txBody>
          <a:bodyPr/>
          <a:lstStyle/>
          <a:p>
            <a:r>
              <a:rPr lang="en-US" dirty="0"/>
              <a:t>Feedback from Organization</a:t>
            </a:r>
          </a:p>
        </p:txBody>
      </p:sp>
      <p:sp>
        <p:nvSpPr>
          <p:cNvPr id="3" name="Content Placeholder 2">
            <a:extLst>
              <a:ext uri="{FF2B5EF4-FFF2-40B4-BE49-F238E27FC236}">
                <a16:creationId xmlns:a16="http://schemas.microsoft.com/office/drawing/2014/main" id="{05F1B8F7-4932-F796-ABA5-4CA532E298A3}"/>
              </a:ext>
            </a:extLst>
          </p:cNvPr>
          <p:cNvSpPr>
            <a:spLocks noGrp="1"/>
          </p:cNvSpPr>
          <p:nvPr>
            <p:ph idx="1"/>
          </p:nvPr>
        </p:nvSpPr>
        <p:spPr>
          <a:xfrm>
            <a:off x="933113" y="786809"/>
            <a:ext cx="10325774" cy="5550196"/>
          </a:xfrm>
        </p:spPr>
        <p:txBody>
          <a:bodyPr>
            <a:normAutofit fontScale="70000" lnSpcReduction="20000"/>
          </a:bodyPr>
          <a:lstStyle/>
          <a:p>
            <a:pPr algn="just"/>
            <a:endParaRPr lang="en-US" b="1" i="0" dirty="0">
              <a:solidFill>
                <a:srgbClr val="111111"/>
              </a:solidFill>
              <a:effectLst/>
              <a:latin typeface="-apple-system"/>
            </a:endParaRPr>
          </a:p>
          <a:p>
            <a:pPr algn="just"/>
            <a:r>
              <a:rPr lang="en-US" b="1" i="0" dirty="0">
                <a:solidFill>
                  <a:srgbClr val="111111"/>
                </a:solidFill>
                <a:effectLst/>
                <a:latin typeface="-apple-system"/>
              </a:rPr>
              <a:t>Solution 1 (QR Code and Website Integration)</a:t>
            </a:r>
            <a:r>
              <a:rPr lang="en-US" b="0" i="0" dirty="0">
                <a:solidFill>
                  <a:srgbClr val="111111"/>
                </a:solidFill>
                <a:effectLst/>
                <a:latin typeface="-apple-system"/>
              </a:rPr>
              <a:t>:</a:t>
            </a:r>
          </a:p>
          <a:p>
            <a:pPr algn="just">
              <a:buFont typeface="Arial" panose="020B0604020202020204" pitchFamily="34" charset="0"/>
              <a:buChar char="•"/>
            </a:pPr>
            <a:r>
              <a:rPr lang="en-US" b="1" i="0" dirty="0">
                <a:solidFill>
                  <a:srgbClr val="111111"/>
                </a:solidFill>
                <a:effectLst/>
                <a:latin typeface="-apple-system"/>
              </a:rPr>
              <a:t>Positive Reaction</a:t>
            </a:r>
            <a:r>
              <a:rPr lang="en-US" b="0" i="0" dirty="0">
                <a:solidFill>
                  <a:srgbClr val="111111"/>
                </a:solidFill>
                <a:effectLst/>
                <a:latin typeface="-apple-system"/>
              </a:rPr>
              <a:t>: The organization was excited about the potential for increased efficiency and customer satisfaction. They appreciated the innovative approach to streamlining the ordering process.</a:t>
            </a:r>
          </a:p>
          <a:p>
            <a:pPr algn="just">
              <a:buFont typeface="Arial" panose="020B0604020202020204" pitchFamily="34" charset="0"/>
              <a:buChar char="•"/>
            </a:pPr>
            <a:r>
              <a:rPr lang="en-US" b="1" i="0" dirty="0">
                <a:solidFill>
                  <a:srgbClr val="111111"/>
                </a:solidFill>
                <a:effectLst/>
                <a:latin typeface="-apple-system"/>
              </a:rPr>
              <a:t>Concerns</a:t>
            </a:r>
            <a:r>
              <a:rPr lang="en-US" b="0" i="0" dirty="0">
                <a:solidFill>
                  <a:srgbClr val="111111"/>
                </a:solidFill>
                <a:effectLst/>
                <a:latin typeface="-apple-system"/>
              </a:rPr>
              <a:t>: There were concerns about the cost of website development and integration with existing systems. Some members were also worried about potential resistance from customers who prefer traditional ordering methods. This concerns led to hold the solution 1 and they preferred to go with zero cost solution  that is  Solution 2.</a:t>
            </a:r>
          </a:p>
          <a:p>
            <a:pPr algn="just"/>
            <a:r>
              <a:rPr lang="en-US" b="1" i="0" dirty="0">
                <a:solidFill>
                  <a:srgbClr val="111111"/>
                </a:solidFill>
                <a:effectLst/>
                <a:highlight>
                  <a:srgbClr val="FFFF00"/>
                </a:highlight>
                <a:latin typeface="-apple-system"/>
              </a:rPr>
              <a:t>Solution 2 (Employee Training Module)</a:t>
            </a:r>
            <a:r>
              <a:rPr lang="en-US" b="0" i="0" dirty="0">
                <a:solidFill>
                  <a:srgbClr val="111111"/>
                </a:solidFill>
                <a:effectLst/>
                <a:highlight>
                  <a:srgbClr val="FFFF00"/>
                </a:highlight>
                <a:latin typeface="-apple-system"/>
              </a:rPr>
              <a:t>: </a:t>
            </a:r>
            <a:r>
              <a:rPr lang="en-US" b="0" i="0" dirty="0">
                <a:solidFill>
                  <a:srgbClr val="111111"/>
                </a:solidFill>
                <a:effectLst/>
                <a:highlight>
                  <a:srgbClr val="00FF00"/>
                </a:highlight>
                <a:latin typeface="-apple-system"/>
              </a:rPr>
              <a:t>ACCEPETED</a:t>
            </a:r>
          </a:p>
          <a:p>
            <a:pPr algn="just">
              <a:buFont typeface="Arial" panose="020B0604020202020204" pitchFamily="34" charset="0"/>
              <a:buChar char="•"/>
            </a:pPr>
            <a:r>
              <a:rPr lang="en-US" b="1" i="0" dirty="0">
                <a:solidFill>
                  <a:srgbClr val="111111"/>
                </a:solidFill>
                <a:effectLst/>
                <a:latin typeface="-apple-system"/>
              </a:rPr>
              <a:t>Positive Reaction</a:t>
            </a:r>
            <a:r>
              <a:rPr lang="en-US" b="0" i="0" dirty="0">
                <a:solidFill>
                  <a:srgbClr val="111111"/>
                </a:solidFill>
                <a:effectLst/>
                <a:latin typeface="-apple-system"/>
              </a:rPr>
              <a:t>: The organization agreed that improving service quality is crucial for customer satisfaction. They liked the idea of a cost-effective online training module.</a:t>
            </a:r>
          </a:p>
          <a:p>
            <a:pPr algn="just"/>
            <a:r>
              <a:rPr lang="en-US" b="1" i="0" dirty="0">
                <a:solidFill>
                  <a:srgbClr val="111111"/>
                </a:solidFill>
                <a:effectLst/>
                <a:latin typeface="-apple-system"/>
              </a:rPr>
              <a:t>Solution 3 (Ramp or Lift)</a:t>
            </a:r>
            <a:r>
              <a:rPr lang="en-US" b="0" i="0" dirty="0">
                <a:solidFill>
                  <a:srgbClr val="111111"/>
                </a:solidFill>
                <a:effectLst/>
                <a:latin typeface="-apple-system"/>
              </a:rPr>
              <a:t>: was rejected due to cost constraint.</a:t>
            </a:r>
          </a:p>
          <a:p>
            <a:pPr algn="just">
              <a:buFont typeface="Arial" panose="020B0604020202020204" pitchFamily="34" charset="0"/>
              <a:buChar char="•"/>
            </a:pPr>
            <a:r>
              <a:rPr lang="en-US" b="1" i="0" dirty="0">
                <a:solidFill>
                  <a:srgbClr val="111111"/>
                </a:solidFill>
                <a:effectLst/>
                <a:latin typeface="-apple-system"/>
              </a:rPr>
              <a:t>Positive Reaction</a:t>
            </a:r>
            <a:r>
              <a:rPr lang="en-US" b="0" i="0" dirty="0">
                <a:solidFill>
                  <a:srgbClr val="111111"/>
                </a:solidFill>
                <a:effectLst/>
                <a:latin typeface="-apple-system"/>
              </a:rPr>
              <a:t>: The organization recognized the importance of accessibility and was supportive of the idea to improve their facilities.</a:t>
            </a:r>
          </a:p>
          <a:p>
            <a:pPr algn="just">
              <a:buFont typeface="Arial" panose="020B0604020202020204" pitchFamily="34" charset="0"/>
              <a:buChar char="•"/>
            </a:pPr>
            <a:r>
              <a:rPr lang="en-US" b="1" i="0" dirty="0">
                <a:solidFill>
                  <a:srgbClr val="111111"/>
                </a:solidFill>
                <a:effectLst/>
                <a:latin typeface="-apple-system"/>
              </a:rPr>
              <a:t>Concerns</a:t>
            </a:r>
            <a:r>
              <a:rPr lang="en-US" b="0" i="0" dirty="0">
                <a:solidFill>
                  <a:srgbClr val="111111"/>
                </a:solidFill>
                <a:effectLst/>
                <a:latin typeface="-apple-system"/>
              </a:rPr>
              <a:t>: There were concerns about the construction and maintenance costs. Some members also raised questions about the feasibility of the construction work, given the space constraints of the restaurant.</a:t>
            </a:r>
          </a:p>
          <a:p>
            <a:endParaRPr lang="en-US" dirty="0"/>
          </a:p>
        </p:txBody>
      </p:sp>
    </p:spTree>
    <p:extLst>
      <p:ext uri="{BB962C8B-B14F-4D97-AF65-F5344CB8AC3E}">
        <p14:creationId xmlns:p14="http://schemas.microsoft.com/office/powerpoint/2010/main" val="36278284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42F6E12-BF85-0198-BE60-1F2173E4AA80}"/>
              </a:ext>
            </a:extLst>
          </p:cNvPr>
          <p:cNvPicPr>
            <a:picLocks noChangeAspect="1"/>
          </p:cNvPicPr>
          <p:nvPr/>
        </p:nvPicPr>
        <p:blipFill rotWithShape="1">
          <a:blip r:embed="rId2">
            <a:alphaModFix/>
          </a:blip>
          <a:srcRect r="25"/>
          <a:stretch/>
        </p:blipFill>
        <p:spPr>
          <a:xfrm>
            <a:off x="1530" y="10"/>
            <a:ext cx="12188941" cy="6857990"/>
          </a:xfrm>
          <a:prstGeom prst="rect">
            <a:avLst/>
          </a:prstGeom>
        </p:spPr>
      </p:pic>
      <p:pic>
        <p:nvPicPr>
          <p:cNvPr id="5" name="Picture 4">
            <a:extLst>
              <a:ext uri="{FF2B5EF4-FFF2-40B4-BE49-F238E27FC236}">
                <a16:creationId xmlns:a16="http://schemas.microsoft.com/office/drawing/2014/main" id="{AC86C3B5-B772-A187-FA96-F1F74B04E741}"/>
              </a:ext>
            </a:extLst>
          </p:cNvPr>
          <p:cNvPicPr>
            <a:picLocks noChangeAspect="1"/>
          </p:cNvPicPr>
          <p:nvPr/>
        </p:nvPicPr>
        <p:blipFill rotWithShape="1">
          <a:blip r:embed="rId3"/>
          <a:srcRect t="18450" b="2171"/>
          <a:stretch/>
        </p:blipFill>
        <p:spPr>
          <a:xfrm>
            <a:off x="6711569" y="1"/>
            <a:ext cx="5480431" cy="3880884"/>
          </a:xfrm>
          <a:prstGeom prst="rect">
            <a:avLst/>
          </a:prstGeom>
        </p:spPr>
      </p:pic>
    </p:spTree>
    <p:extLst>
      <p:ext uri="{BB962C8B-B14F-4D97-AF65-F5344CB8AC3E}">
        <p14:creationId xmlns:p14="http://schemas.microsoft.com/office/powerpoint/2010/main" val="36563388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7C201-988D-7C5D-0F06-A64FC779F33B}"/>
              </a:ext>
            </a:extLst>
          </p:cNvPr>
          <p:cNvSpPr>
            <a:spLocks noGrp="1"/>
          </p:cNvSpPr>
          <p:nvPr>
            <p:ph type="title"/>
          </p:nvPr>
        </p:nvSpPr>
        <p:spPr/>
        <p:txBody>
          <a:bodyPr/>
          <a:lstStyle/>
          <a:p>
            <a:r>
              <a:rPr lang="en-US" dirty="0"/>
              <a:t>Final Outcome</a:t>
            </a:r>
          </a:p>
        </p:txBody>
      </p:sp>
      <p:sp>
        <p:nvSpPr>
          <p:cNvPr id="3" name="Content Placeholder 2">
            <a:extLst>
              <a:ext uri="{FF2B5EF4-FFF2-40B4-BE49-F238E27FC236}">
                <a16:creationId xmlns:a16="http://schemas.microsoft.com/office/drawing/2014/main" id="{B64F940F-8010-621D-EAC2-B77CAA9C08DC}"/>
              </a:ext>
            </a:extLst>
          </p:cNvPr>
          <p:cNvSpPr>
            <a:spLocks noGrp="1"/>
          </p:cNvSpPr>
          <p:nvPr>
            <p:ph sz="half" idx="1"/>
          </p:nvPr>
        </p:nvSpPr>
        <p:spPr>
          <a:xfrm>
            <a:off x="1345215" y="2658533"/>
            <a:ext cx="4920117" cy="3454400"/>
          </a:xfrm>
        </p:spPr>
        <p:txBody>
          <a:bodyPr>
            <a:normAutofit lnSpcReduction="10000"/>
          </a:bodyPr>
          <a:lstStyle/>
          <a:p>
            <a:r>
              <a:rPr lang="en-US" sz="2200" dirty="0">
                <a:latin typeface="Arial" panose="020B0604020202020204" pitchFamily="34" charset="0"/>
                <a:cs typeface="Arial" panose="020B0604020202020204" pitchFamily="34" charset="0"/>
              </a:rPr>
              <a:t>QR code with website and payment integration is under testing stage.</a:t>
            </a:r>
          </a:p>
          <a:p>
            <a:r>
              <a:rPr lang="en-US" sz="2200" dirty="0">
                <a:latin typeface="Arial" panose="020B0604020202020204" pitchFamily="34" charset="0"/>
                <a:cs typeface="Arial" panose="020B0604020202020204" pitchFamily="34" charset="0"/>
              </a:rPr>
              <a:t>They were assertive to deploy QR code with menu integration.</a:t>
            </a:r>
          </a:p>
        </p:txBody>
      </p:sp>
      <p:sp>
        <p:nvSpPr>
          <p:cNvPr id="4" name="Content Placeholder 3">
            <a:extLst>
              <a:ext uri="{FF2B5EF4-FFF2-40B4-BE49-F238E27FC236}">
                <a16:creationId xmlns:a16="http://schemas.microsoft.com/office/drawing/2014/main" id="{4842197C-645B-B49A-B84A-EF4D9C4F6331}"/>
              </a:ext>
            </a:extLst>
          </p:cNvPr>
          <p:cNvSpPr>
            <a:spLocks noGrp="1"/>
          </p:cNvSpPr>
          <p:nvPr>
            <p:ph sz="half" idx="2"/>
          </p:nvPr>
        </p:nvSpPr>
        <p:spPr>
          <a:xfrm>
            <a:off x="6096001" y="2201333"/>
            <a:ext cx="5089450" cy="4125039"/>
          </a:xfrm>
        </p:spPr>
        <p:txBody>
          <a:bodyPr>
            <a:normAutofit lnSpcReduction="10000"/>
          </a:bodyPr>
          <a:lstStyle/>
          <a:p>
            <a:pPr algn="just"/>
            <a:r>
              <a:rPr lang="en-US" sz="2200" dirty="0">
                <a:latin typeface="Arial" panose="020B0604020202020204" pitchFamily="34" charset="0"/>
                <a:cs typeface="Arial" panose="020B0604020202020204" pitchFamily="34" charset="0"/>
              </a:rPr>
              <a:t>Employee Training module is accepted by them due to low cost and feasibility to make changes but module has to be made into local language and needs to be integrated with video module for demonstration. In that case , both written and video module has to be uploaded in LMS of </a:t>
            </a:r>
            <a:r>
              <a:rPr lang="en-US" sz="2200" dirty="0" err="1">
                <a:latin typeface="Arial" panose="020B0604020202020204" pitchFamily="34" charset="0"/>
                <a:cs typeface="Arial" panose="020B0604020202020204" pitchFamily="34" charset="0"/>
              </a:rPr>
              <a:t>Thalassery</a:t>
            </a:r>
            <a:r>
              <a:rPr lang="en-US" sz="2200" dirty="0">
                <a:latin typeface="Arial" panose="020B0604020202020204" pitchFamily="34" charset="0"/>
                <a:cs typeface="Arial" panose="020B0604020202020204" pitchFamily="34" charset="0"/>
              </a:rPr>
              <a:t> restaurant.</a:t>
            </a:r>
          </a:p>
          <a:p>
            <a:pPr algn="just"/>
            <a:r>
              <a:rPr lang="en-US" sz="2200" dirty="0">
                <a:latin typeface="Arial" panose="020B0604020202020204" pitchFamily="34" charset="0"/>
                <a:cs typeface="Arial" panose="020B0604020202020204" pitchFamily="34" charset="0"/>
              </a:rPr>
              <a:t> Time to train employees is not available.</a:t>
            </a:r>
          </a:p>
        </p:txBody>
      </p:sp>
    </p:spTree>
    <p:extLst>
      <p:ext uri="{BB962C8B-B14F-4D97-AF65-F5344CB8AC3E}">
        <p14:creationId xmlns:p14="http://schemas.microsoft.com/office/powerpoint/2010/main" val="31444769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75AF5A1-4884-4FBA-B1BB-80A2939EA2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9524"/>
            <a:ext cx="12192000" cy="6867524"/>
          </a:xfrm>
          <a:prstGeom prst="rect">
            <a:avLst/>
          </a:prstGeom>
          <a:gradFill flip="none" rotWithShape="1">
            <a:gsLst>
              <a:gs pos="10000">
                <a:schemeClr val="accent5"/>
              </a:gs>
              <a:gs pos="90000">
                <a:schemeClr val="accent1"/>
              </a:gs>
              <a:gs pos="70000">
                <a:schemeClr val="accent2"/>
              </a:gs>
              <a:gs pos="30000">
                <a:schemeClr val="accent4"/>
              </a:gs>
              <a:gs pos="50000">
                <a:schemeClr val="accent3">
                  <a:lumMod val="60000"/>
                  <a:lumOff val="40000"/>
                </a:schemeClr>
              </a:gs>
            </a:gsLst>
            <a:lin ang="7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useBgFill="1">
        <p:nvSpPr>
          <p:cNvPr id="10" name="Rectangle 9">
            <a:extLst>
              <a:ext uri="{FF2B5EF4-FFF2-40B4-BE49-F238E27FC236}">
                <a16:creationId xmlns:a16="http://schemas.microsoft.com/office/drawing/2014/main" id="{5A8C16DA-E452-4500-B803-5D451BB091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1999" y="757238"/>
            <a:ext cx="10668000" cy="5334000"/>
          </a:xfrm>
          <a:prstGeom prst="rect">
            <a:avLst/>
          </a:prstGeom>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a:extLst>
              <a:ext uri="{FF2B5EF4-FFF2-40B4-BE49-F238E27FC236}">
                <a16:creationId xmlns:a16="http://schemas.microsoft.com/office/drawing/2014/main" id="{64386FF4-8287-F1AC-E462-5FF1136F3075}"/>
              </a:ext>
            </a:extLst>
          </p:cNvPr>
          <p:cNvPicPr>
            <a:picLocks noChangeAspect="1"/>
          </p:cNvPicPr>
          <p:nvPr/>
        </p:nvPicPr>
        <p:blipFill rotWithShape="1">
          <a:blip r:embed="rId2"/>
          <a:srcRect b="10887"/>
          <a:stretch/>
        </p:blipFill>
        <p:spPr>
          <a:xfrm>
            <a:off x="761999" y="757238"/>
            <a:ext cx="10668000" cy="5667507"/>
          </a:xfrm>
          <a:prstGeom prst="rect">
            <a:avLst/>
          </a:prstGeom>
        </p:spPr>
      </p:pic>
    </p:spTree>
    <p:extLst>
      <p:ext uri="{BB962C8B-B14F-4D97-AF65-F5344CB8AC3E}">
        <p14:creationId xmlns:p14="http://schemas.microsoft.com/office/powerpoint/2010/main" val="6665071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Freeform: Shape 16">
            <a:extLst>
              <a:ext uri="{FF2B5EF4-FFF2-40B4-BE49-F238E27FC236}">
                <a16:creationId xmlns:a16="http://schemas.microsoft.com/office/drawing/2014/main" id="{49306479-8C4D-4E4A-A330-DFC80A8A01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105524"/>
          </a:xfrm>
          <a:custGeom>
            <a:avLst/>
            <a:gdLst>
              <a:gd name="connsiteX0" fmla="*/ 0 w 12192000"/>
              <a:gd name="connsiteY0" fmla="*/ 0 h 6105524"/>
              <a:gd name="connsiteX1" fmla="*/ 12192000 w 12192000"/>
              <a:gd name="connsiteY1" fmla="*/ 0 h 6105524"/>
              <a:gd name="connsiteX2" fmla="*/ 12192000 w 12192000"/>
              <a:gd name="connsiteY2" fmla="*/ 6105524 h 6105524"/>
              <a:gd name="connsiteX3" fmla="*/ 11435080 w 12192000"/>
              <a:gd name="connsiteY3" fmla="*/ 6105524 h 6105524"/>
              <a:gd name="connsiteX4" fmla="*/ 11435080 w 12192000"/>
              <a:gd name="connsiteY4" fmla="*/ 771523 h 6105524"/>
              <a:gd name="connsiteX5" fmla="*/ 767080 w 12192000"/>
              <a:gd name="connsiteY5" fmla="*/ 771523 h 6105524"/>
              <a:gd name="connsiteX6" fmla="*/ 767080 w 12192000"/>
              <a:gd name="connsiteY6" fmla="*/ 6105524 h 6105524"/>
              <a:gd name="connsiteX7" fmla="*/ 0 w 12192000"/>
              <a:gd name="connsiteY7" fmla="*/ 6105524 h 6105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105524">
                <a:moveTo>
                  <a:pt x="0" y="0"/>
                </a:moveTo>
                <a:lnTo>
                  <a:pt x="12192000" y="0"/>
                </a:lnTo>
                <a:lnTo>
                  <a:pt x="12192000" y="6105524"/>
                </a:lnTo>
                <a:lnTo>
                  <a:pt x="11435080" y="6105524"/>
                </a:lnTo>
                <a:lnTo>
                  <a:pt x="11435080" y="771523"/>
                </a:lnTo>
                <a:lnTo>
                  <a:pt x="767080" y="771523"/>
                </a:lnTo>
                <a:lnTo>
                  <a:pt x="767080" y="6105524"/>
                </a:lnTo>
                <a:lnTo>
                  <a:pt x="0" y="6105524"/>
                </a:lnTo>
                <a:close/>
              </a:path>
            </a:pathLst>
          </a:custGeom>
          <a:gradFill flip="none" rotWithShape="1">
            <a:gsLst>
              <a:gs pos="10000">
                <a:schemeClr val="accent5"/>
              </a:gs>
              <a:gs pos="90000">
                <a:schemeClr val="accent1"/>
              </a:gs>
              <a:gs pos="70000">
                <a:schemeClr val="accent2"/>
              </a:gs>
              <a:gs pos="30000">
                <a:schemeClr val="accent4"/>
              </a:gs>
              <a:gs pos="50000">
                <a:schemeClr val="accent3">
                  <a:lumMod val="60000"/>
                  <a:lumOff val="40000"/>
                </a:schemeClr>
              </a:gs>
            </a:gsLst>
            <a:lin ang="7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9" name="Rectangle 18">
            <a:extLst>
              <a:ext uri="{FF2B5EF4-FFF2-40B4-BE49-F238E27FC236}">
                <a16:creationId xmlns:a16="http://schemas.microsoft.com/office/drawing/2014/main" id="{9B45BA4C-9B54-4496-821F-9E0985CA9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85E1BB9D-FAFF-4C3E-9E44-13F8FBABCD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gradFill flip="none" rotWithShape="1">
            <a:gsLst>
              <a:gs pos="10000">
                <a:schemeClr val="accent5"/>
              </a:gs>
              <a:gs pos="90000">
                <a:schemeClr val="accent1"/>
              </a:gs>
              <a:gs pos="70000">
                <a:schemeClr val="accent2"/>
              </a:gs>
              <a:gs pos="30000">
                <a:schemeClr val="accent4"/>
              </a:gs>
              <a:gs pos="50000">
                <a:schemeClr val="accent3">
                  <a:lumMod val="60000"/>
                  <a:lumOff val="40000"/>
                </a:schemeClr>
              </a:gs>
            </a:gsLst>
            <a:lin ang="7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3" name="Freeform: Shape 22">
            <a:extLst>
              <a:ext uri="{FF2B5EF4-FFF2-40B4-BE49-F238E27FC236}">
                <a16:creationId xmlns:a16="http://schemas.microsoft.com/office/drawing/2014/main" id="{A8DDC302-DBEC-4742-B54B-5E9AAFE969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1430001" cy="6858000"/>
          </a:xfrm>
          <a:custGeom>
            <a:avLst/>
            <a:gdLst>
              <a:gd name="connsiteX0" fmla="*/ 0 w 11430001"/>
              <a:gd name="connsiteY0" fmla="*/ 0 h 6858000"/>
              <a:gd name="connsiteX1" fmla="*/ 5330522 w 11430001"/>
              <a:gd name="connsiteY1" fmla="*/ 0 h 6858000"/>
              <a:gd name="connsiteX2" fmla="*/ 5334002 w 11430001"/>
              <a:gd name="connsiteY2" fmla="*/ 0 h 6858000"/>
              <a:gd name="connsiteX3" fmla="*/ 5334002 w 11430001"/>
              <a:gd name="connsiteY3" fmla="*/ 762270 h 6858000"/>
              <a:gd name="connsiteX4" fmla="*/ 11430001 w 11430001"/>
              <a:gd name="connsiteY4" fmla="*/ 762270 h 6858000"/>
              <a:gd name="connsiteX5" fmla="*/ 11430001 w 11430001"/>
              <a:gd name="connsiteY5" fmla="*/ 6094807 h 6858000"/>
              <a:gd name="connsiteX6" fmla="*/ 5330522 w 11430001"/>
              <a:gd name="connsiteY6" fmla="*/ 6094807 h 6858000"/>
              <a:gd name="connsiteX7" fmla="*/ 5330522 w 11430001"/>
              <a:gd name="connsiteY7" fmla="*/ 6858000 h 6858000"/>
              <a:gd name="connsiteX8" fmla="*/ 0 w 11430001"/>
              <a:gd name="connsiteY8" fmla="*/ 6858000 h 6858000"/>
              <a:gd name="connsiteX9" fmla="*/ 0 w 11430001"/>
              <a:gd name="connsiteY9" fmla="*/ 609480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430001" h="6858000">
                <a:moveTo>
                  <a:pt x="0" y="0"/>
                </a:moveTo>
                <a:lnTo>
                  <a:pt x="5330522" y="0"/>
                </a:lnTo>
                <a:lnTo>
                  <a:pt x="5334002" y="0"/>
                </a:lnTo>
                <a:lnTo>
                  <a:pt x="5334002" y="762270"/>
                </a:lnTo>
                <a:lnTo>
                  <a:pt x="11430001" y="762270"/>
                </a:lnTo>
                <a:lnTo>
                  <a:pt x="11430001" y="6094807"/>
                </a:lnTo>
                <a:lnTo>
                  <a:pt x="5330522" y="6094807"/>
                </a:lnTo>
                <a:lnTo>
                  <a:pt x="5330522" y="6858000"/>
                </a:lnTo>
                <a:lnTo>
                  <a:pt x="0" y="6858000"/>
                </a:lnTo>
                <a:lnTo>
                  <a:pt x="0" y="6094807"/>
                </a:lnTo>
                <a:close/>
              </a:path>
            </a:pathLst>
          </a:custGeom>
          <a:ln w="762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A63740B0-DD22-37A4-465B-24A765EAD836}"/>
              </a:ext>
            </a:extLst>
          </p:cNvPr>
          <p:cNvSpPr>
            <a:spLocks noGrp="1"/>
          </p:cNvSpPr>
          <p:nvPr>
            <p:ph type="title"/>
          </p:nvPr>
        </p:nvSpPr>
        <p:spPr>
          <a:xfrm>
            <a:off x="5941101" y="2105733"/>
            <a:ext cx="4813984" cy="2825496"/>
          </a:xfrm>
        </p:spPr>
        <p:txBody>
          <a:bodyPr vert="horz" lIns="91440" tIns="45720" rIns="91440" bIns="45720" rtlCol="0" anchor="b">
            <a:normAutofit fontScale="90000"/>
          </a:bodyPr>
          <a:lstStyle/>
          <a:p>
            <a:pPr marL="285750" indent="-285750">
              <a:lnSpc>
                <a:spcPct val="150000"/>
              </a:lnSpc>
              <a:buFont typeface="Wingdings" panose="05000000000000000000" pitchFamily="2" charset="2"/>
              <a:buChar char="Ø"/>
            </a:pPr>
            <a:r>
              <a:rPr lang="en-US" sz="1800">
                <a:latin typeface="Arial" panose="020B0604020202020204" pitchFamily="34" charset="0"/>
                <a:cs typeface="Arial" panose="020B0604020202020204" pitchFamily="34" charset="0"/>
              </a:rPr>
              <a:t>QR CODE menu with payment integration</a:t>
            </a:r>
            <a:br>
              <a:rPr lang="en-US" sz="1800">
                <a:latin typeface="Arial" panose="020B0604020202020204" pitchFamily="34" charset="0"/>
                <a:cs typeface="Arial" panose="020B0604020202020204" pitchFamily="34" charset="0"/>
              </a:rPr>
            </a:br>
            <a:r>
              <a:rPr lang="en-US" sz="1800">
                <a:latin typeface="Arial" panose="020B0604020202020204" pitchFamily="34" charset="0"/>
                <a:cs typeface="Arial" panose="020B0604020202020204" pitchFamily="34" charset="0"/>
              </a:rPr>
              <a:t>and Restaurant Service Training Module</a:t>
            </a:r>
            <a:br>
              <a:rPr lang="en-US" sz="1800">
                <a:latin typeface="Arial" panose="020B0604020202020204" pitchFamily="34" charset="0"/>
                <a:cs typeface="Arial" panose="020B0604020202020204" pitchFamily="34" charset="0"/>
              </a:rPr>
            </a:br>
            <a:br>
              <a:rPr lang="en-US" sz="1800">
                <a:latin typeface="Arial" panose="020B0604020202020204" pitchFamily="34" charset="0"/>
                <a:cs typeface="Arial" panose="020B0604020202020204" pitchFamily="34" charset="0"/>
              </a:rPr>
            </a:br>
            <a:r>
              <a:rPr lang="en-US" sz="1800">
                <a:latin typeface="Arial" panose="020B0604020202020204" pitchFamily="34" charset="0"/>
                <a:cs typeface="Arial" panose="020B0604020202020204" pitchFamily="34" charset="0"/>
              </a:rPr>
              <a:t>This solution will solve problems of all regional restaurants in India who face linguistic barrier between customer and serving staff, and </a:t>
            </a:r>
            <a:br>
              <a:rPr lang="en-US" sz="1800">
                <a:latin typeface="Arial" panose="020B0604020202020204" pitchFamily="34" charset="0"/>
                <a:cs typeface="Arial" panose="020B0604020202020204" pitchFamily="34" charset="0"/>
              </a:rPr>
            </a:br>
            <a:r>
              <a:rPr lang="en-US" sz="1800">
                <a:latin typeface="Arial" panose="020B0604020202020204" pitchFamily="34" charset="0"/>
                <a:cs typeface="Arial" panose="020B0604020202020204" pitchFamily="34" charset="0"/>
              </a:rPr>
              <a:t>A zero cost training module to increase overall customer experience.</a:t>
            </a:r>
            <a:br>
              <a:rPr lang="en-US" sz="1500"/>
            </a:br>
            <a:br>
              <a:rPr lang="en-US" sz="1500"/>
            </a:br>
            <a:endParaRPr lang="en-US" sz="1500" dirty="0"/>
          </a:p>
        </p:txBody>
      </p:sp>
      <p:pic>
        <p:nvPicPr>
          <p:cNvPr id="4" name="Picture 3" descr="Autoradiogram on white paper">
            <a:extLst>
              <a:ext uri="{FF2B5EF4-FFF2-40B4-BE49-F238E27FC236}">
                <a16:creationId xmlns:a16="http://schemas.microsoft.com/office/drawing/2014/main" id="{DCEA0F43-3084-7958-80F4-CE75CAB34446}"/>
              </a:ext>
            </a:extLst>
          </p:cNvPr>
          <p:cNvPicPr>
            <a:picLocks noChangeAspect="1"/>
          </p:cNvPicPr>
          <p:nvPr/>
        </p:nvPicPr>
        <p:blipFill rotWithShape="1">
          <a:blip r:embed="rId2"/>
          <a:srcRect l="12556" r="12555" b="-1"/>
          <a:stretch/>
        </p:blipFill>
        <p:spPr>
          <a:xfrm>
            <a:off x="20" y="758953"/>
            <a:ext cx="5327883" cy="5335854"/>
          </a:xfrm>
          <a:prstGeom prst="rect">
            <a:avLst/>
          </a:prstGeom>
        </p:spPr>
      </p:pic>
    </p:spTree>
    <p:extLst>
      <p:ext uri="{BB962C8B-B14F-4D97-AF65-F5344CB8AC3E}">
        <p14:creationId xmlns:p14="http://schemas.microsoft.com/office/powerpoint/2010/main" val="363634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84136905-015B-4510-B514-027CBA846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38B3F31-131E-ABC9-D026-37BEC89E86DD}"/>
              </a:ext>
            </a:extLst>
          </p:cNvPr>
          <p:cNvSpPr>
            <a:spLocks noGrp="1"/>
          </p:cNvSpPr>
          <p:nvPr>
            <p:ph type="title"/>
          </p:nvPr>
        </p:nvSpPr>
        <p:spPr>
          <a:xfrm>
            <a:off x="762000" y="779915"/>
            <a:ext cx="3908996" cy="5337050"/>
          </a:xfrm>
        </p:spPr>
        <p:txBody>
          <a:bodyPr anchor="ctr">
            <a:normAutofit/>
          </a:bodyPr>
          <a:lstStyle/>
          <a:p>
            <a:r>
              <a:rPr lang="en-US"/>
              <a:t>How I found the Problem /Possibility</a:t>
            </a:r>
          </a:p>
        </p:txBody>
      </p:sp>
      <p:graphicFrame>
        <p:nvGraphicFramePr>
          <p:cNvPr id="12" name="Content Placeholder 2">
            <a:extLst>
              <a:ext uri="{FF2B5EF4-FFF2-40B4-BE49-F238E27FC236}">
                <a16:creationId xmlns:a16="http://schemas.microsoft.com/office/drawing/2014/main" id="{7FCA0513-84FC-03A5-33C1-DD6C889D8F4E}"/>
              </a:ext>
            </a:extLst>
          </p:cNvPr>
          <p:cNvGraphicFramePr>
            <a:graphicFrameLocks noGrp="1"/>
          </p:cNvGraphicFramePr>
          <p:nvPr>
            <p:ph idx="1"/>
            <p:extLst>
              <p:ext uri="{D42A27DB-BD31-4B8C-83A1-F6EECF244321}">
                <p14:modId xmlns:p14="http://schemas.microsoft.com/office/powerpoint/2010/main" val="3107925739"/>
              </p:ext>
            </p:extLst>
          </p:nvPr>
        </p:nvGraphicFramePr>
        <p:xfrm>
          <a:off x="5416298" y="758951"/>
          <a:ext cx="5980170" cy="53370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335000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4136905-015B-4510-B514-027CBA846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6CD0F97-2E5B-4E84-8544-EB24DED104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099048"/>
          </a:xfrm>
          <a:prstGeom prst="rect">
            <a:avLst/>
          </a:prstGeom>
          <a:gradFill flip="none" rotWithShape="1">
            <a:gsLst>
              <a:gs pos="10000">
                <a:schemeClr val="accent5"/>
              </a:gs>
              <a:gs pos="90000">
                <a:schemeClr val="accent1"/>
              </a:gs>
              <a:gs pos="70000">
                <a:schemeClr val="accent2"/>
              </a:gs>
              <a:gs pos="30000">
                <a:schemeClr val="accent4"/>
              </a:gs>
              <a:gs pos="50000">
                <a:schemeClr val="accent3">
                  <a:lumMod val="60000"/>
                  <a:lumOff val="40000"/>
                </a:schemeClr>
              </a:gs>
            </a:gsLst>
            <a:lin ang="7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Freeform: Shape 12">
            <a:extLst>
              <a:ext uri="{FF2B5EF4-FFF2-40B4-BE49-F238E27FC236}">
                <a16:creationId xmlns:a16="http://schemas.microsoft.com/office/drawing/2014/main" id="{EF37EE88-E359-4E69-A072-9959A84E11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430001" cy="6168789"/>
          </a:xfrm>
          <a:custGeom>
            <a:avLst/>
            <a:gdLst>
              <a:gd name="connsiteX0" fmla="*/ 0 w 11430001"/>
              <a:gd name="connsiteY0" fmla="*/ 0 h 6168789"/>
              <a:gd name="connsiteX1" fmla="*/ 5334002 w 11430001"/>
              <a:gd name="connsiteY1" fmla="*/ 0 h 6168789"/>
              <a:gd name="connsiteX2" fmla="*/ 5334002 w 11430001"/>
              <a:gd name="connsiteY2" fmla="*/ 771523 h 6168789"/>
              <a:gd name="connsiteX3" fmla="*/ 11430001 w 11430001"/>
              <a:gd name="connsiteY3" fmla="*/ 771523 h 6168789"/>
              <a:gd name="connsiteX4" fmla="*/ 11430001 w 11430001"/>
              <a:gd name="connsiteY4" fmla="*/ 6168789 h 6168789"/>
              <a:gd name="connsiteX5" fmla="*/ 0 w 11430001"/>
              <a:gd name="connsiteY5" fmla="*/ 6168789 h 6168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30001" h="6168789">
                <a:moveTo>
                  <a:pt x="0" y="0"/>
                </a:moveTo>
                <a:lnTo>
                  <a:pt x="5334002" y="0"/>
                </a:lnTo>
                <a:lnTo>
                  <a:pt x="5334002" y="771523"/>
                </a:lnTo>
                <a:lnTo>
                  <a:pt x="11430001" y="771523"/>
                </a:lnTo>
                <a:lnTo>
                  <a:pt x="11430001" y="6168789"/>
                </a:lnTo>
                <a:lnTo>
                  <a:pt x="0" y="6168789"/>
                </a:lnTo>
                <a:close/>
              </a:path>
            </a:pathLst>
          </a:custGeom>
          <a:ln w="762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CE1BA519-107B-F5EF-E066-02ED9D94E939}"/>
              </a:ext>
            </a:extLst>
          </p:cNvPr>
          <p:cNvSpPr>
            <a:spLocks noGrp="1"/>
          </p:cNvSpPr>
          <p:nvPr>
            <p:ph type="title"/>
          </p:nvPr>
        </p:nvSpPr>
        <p:spPr>
          <a:xfrm>
            <a:off x="5812221" y="866647"/>
            <a:ext cx="5444358" cy="1414355"/>
          </a:xfrm>
        </p:spPr>
        <p:txBody>
          <a:bodyPr>
            <a:normAutofit/>
          </a:bodyPr>
          <a:lstStyle/>
          <a:p>
            <a:r>
              <a:rPr lang="en-US" dirty="0"/>
              <a:t>Problem Statement 1</a:t>
            </a:r>
          </a:p>
        </p:txBody>
      </p:sp>
      <p:pic>
        <p:nvPicPr>
          <p:cNvPr id="5" name="Picture 4" descr="Light bulb on yellow background with sketched light beams and cord">
            <a:extLst>
              <a:ext uri="{FF2B5EF4-FFF2-40B4-BE49-F238E27FC236}">
                <a16:creationId xmlns:a16="http://schemas.microsoft.com/office/drawing/2014/main" id="{539F71E8-5F32-2ECF-1C87-CF91FFDF2C73}"/>
              </a:ext>
            </a:extLst>
          </p:cNvPr>
          <p:cNvPicPr>
            <a:picLocks noChangeAspect="1"/>
          </p:cNvPicPr>
          <p:nvPr/>
        </p:nvPicPr>
        <p:blipFill rotWithShape="1">
          <a:blip r:embed="rId2"/>
          <a:srcRect l="38522" r="-2" b="-2"/>
          <a:stretch/>
        </p:blipFill>
        <p:spPr>
          <a:xfrm>
            <a:off x="20" y="758953"/>
            <a:ext cx="5333979" cy="5335854"/>
          </a:xfrm>
          <a:prstGeom prst="rect">
            <a:avLst/>
          </a:prstGeom>
        </p:spPr>
      </p:pic>
      <p:sp>
        <p:nvSpPr>
          <p:cNvPr id="3" name="Content Placeholder 2">
            <a:extLst>
              <a:ext uri="{FF2B5EF4-FFF2-40B4-BE49-F238E27FC236}">
                <a16:creationId xmlns:a16="http://schemas.microsoft.com/office/drawing/2014/main" id="{74F47F1A-8E98-CA0B-1E67-22454C597062}"/>
              </a:ext>
            </a:extLst>
          </p:cNvPr>
          <p:cNvSpPr>
            <a:spLocks noGrp="1"/>
          </p:cNvSpPr>
          <p:nvPr>
            <p:ph idx="1"/>
          </p:nvPr>
        </p:nvSpPr>
        <p:spPr>
          <a:xfrm>
            <a:off x="5812222" y="1618593"/>
            <a:ext cx="4849428" cy="4477407"/>
          </a:xfrm>
        </p:spPr>
        <p:txBody>
          <a:bodyPr>
            <a:normAutofit fontScale="92500" lnSpcReduction="10000"/>
          </a:bodyPr>
          <a:lstStyle/>
          <a:p>
            <a:pPr>
              <a:lnSpc>
                <a:spcPct val="95000"/>
              </a:lnSpc>
              <a:spcBef>
                <a:spcPts val="0"/>
              </a:spcBef>
              <a:spcAft>
                <a:spcPts val="800"/>
              </a:spcAft>
            </a:pPr>
            <a:r>
              <a:rPr lang="en-US" sz="2000" kern="100" dirty="0">
                <a:effectLst/>
                <a:latin typeface="Calibri" panose="020F0502020204030204" pitchFamily="34" charset="0"/>
                <a:ea typeface="Calibri" panose="020F0502020204030204" pitchFamily="34" charset="0"/>
                <a:cs typeface="Calibri" panose="020F0502020204030204" pitchFamily="34" charset="0"/>
              </a:rPr>
              <a:t>How might we help </a:t>
            </a:r>
            <a:r>
              <a:rPr lang="en-US" sz="2000" kern="100" dirty="0" err="1">
                <a:effectLst/>
                <a:latin typeface="Calibri" panose="020F0502020204030204" pitchFamily="34" charset="0"/>
                <a:ea typeface="Calibri" panose="020F0502020204030204" pitchFamily="34" charset="0"/>
                <a:cs typeface="Calibri" panose="020F0502020204030204" pitchFamily="34" charset="0"/>
              </a:rPr>
              <a:t>Thalassery</a:t>
            </a:r>
            <a:r>
              <a:rPr lang="en-US" sz="2000" kern="100" dirty="0">
                <a:effectLst/>
                <a:latin typeface="Calibri" panose="020F0502020204030204" pitchFamily="34" charset="0"/>
                <a:ea typeface="Calibri" panose="020F0502020204030204" pitchFamily="34" charset="0"/>
                <a:cs typeface="Calibri" panose="020F0502020204030204" pitchFamily="34" charset="0"/>
              </a:rPr>
              <a:t> restaurant improve customer satisfaction review from 3.4 to 4.5 in 2 month because of insights like-</a:t>
            </a:r>
            <a:endParaRPr lang="en-US" sz="2000" kern="1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95000"/>
              </a:lnSpc>
              <a:spcBef>
                <a:spcPts val="0"/>
              </a:spcBef>
              <a:spcAft>
                <a:spcPts val="0"/>
              </a:spcAft>
              <a:buFont typeface="+mj-lt"/>
              <a:buAutoNum type="arabicPeriod"/>
            </a:pPr>
            <a:r>
              <a:rPr lang="en-US" kern="100" dirty="0">
                <a:effectLst/>
                <a:latin typeface="Calibri" panose="020F0502020204030204" pitchFamily="34" charset="0"/>
                <a:ea typeface="Calibri" panose="020F0502020204030204" pitchFamily="34" charset="0"/>
                <a:cs typeface="Calibri" panose="020F0502020204030204" pitchFamily="34" charset="0"/>
              </a:rPr>
              <a:t>Service staff recruited from north and north east are unaware of South Indian dish names</a:t>
            </a:r>
            <a:endParaRPr lang="en-US" kern="1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95000"/>
              </a:lnSpc>
              <a:spcBef>
                <a:spcPts val="0"/>
              </a:spcBef>
              <a:spcAft>
                <a:spcPts val="0"/>
              </a:spcAft>
              <a:buFont typeface="+mj-lt"/>
              <a:buAutoNum type="arabicPeriod"/>
            </a:pPr>
            <a:r>
              <a:rPr lang="en-US" kern="100" dirty="0">
                <a:effectLst/>
                <a:latin typeface="Calibri" panose="020F0502020204030204" pitchFamily="34" charset="0"/>
                <a:ea typeface="Calibri" panose="020F0502020204030204" pitchFamily="34" charset="0"/>
                <a:cs typeface="Calibri" panose="020F0502020204030204" pitchFamily="34" charset="0"/>
              </a:rPr>
              <a:t>Clash among the service staff (old staff and new recruits) on who will serve the customer first</a:t>
            </a:r>
            <a:endParaRPr lang="en-US" kern="1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95000"/>
              </a:lnSpc>
              <a:spcBef>
                <a:spcPts val="0"/>
              </a:spcBef>
              <a:spcAft>
                <a:spcPts val="800"/>
              </a:spcAft>
              <a:buFont typeface="+mj-lt"/>
              <a:buAutoNum type="arabicPeriod"/>
            </a:pPr>
            <a:r>
              <a:rPr lang="en-US" kern="100" dirty="0">
                <a:effectLst/>
                <a:latin typeface="Calibri" panose="020F0502020204030204" pitchFamily="34" charset="0"/>
                <a:ea typeface="Calibri" panose="020F0502020204030204" pitchFamily="34" charset="0"/>
                <a:cs typeface="Calibri" panose="020F0502020204030204" pitchFamily="34" charset="0"/>
              </a:rPr>
              <a:t>Even after we train service staff customer reviews on service staff are still bad</a:t>
            </a:r>
          </a:p>
          <a:p>
            <a:pPr marL="742950" marR="0" lvl="1" indent="-285750">
              <a:lnSpc>
                <a:spcPct val="95000"/>
              </a:lnSpc>
              <a:spcBef>
                <a:spcPts val="0"/>
              </a:spcBef>
              <a:spcAft>
                <a:spcPts val="800"/>
              </a:spcAft>
              <a:buFont typeface="+mj-lt"/>
              <a:buAutoNum type="arabicPeriod"/>
            </a:pPr>
            <a:r>
              <a:rPr lang="en-US" kern="100" dirty="0">
                <a:effectLst/>
                <a:latin typeface="Calibri" panose="020F0502020204030204" pitchFamily="34" charset="0"/>
                <a:ea typeface="Calibri" panose="020F0502020204030204" pitchFamily="34" charset="0"/>
                <a:cs typeface="Calibri" panose="020F0502020204030204" pitchFamily="34" charset="0"/>
              </a:rPr>
              <a:t>Staircase to restaurant entrance was difficult to traverse for handicapped persons and  pregnant women</a:t>
            </a:r>
            <a:endParaRPr lang="en-US"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95000"/>
              </a:lnSpc>
            </a:pPr>
            <a:endParaRPr lang="en-US" sz="1300" dirty="0"/>
          </a:p>
        </p:txBody>
      </p:sp>
    </p:spTree>
    <p:extLst>
      <p:ext uri="{BB962C8B-B14F-4D97-AF65-F5344CB8AC3E}">
        <p14:creationId xmlns:p14="http://schemas.microsoft.com/office/powerpoint/2010/main" val="18964450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4136905-015B-4510-B514-027CBA846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6CD0F97-2E5B-4E84-8544-EB24DED104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8001"/>
          </a:xfrm>
          <a:prstGeom prst="rect">
            <a:avLst/>
          </a:prstGeom>
          <a:gradFill flip="none" rotWithShape="1">
            <a:gsLst>
              <a:gs pos="10000">
                <a:schemeClr val="accent5"/>
              </a:gs>
              <a:gs pos="90000">
                <a:schemeClr val="accent1"/>
              </a:gs>
              <a:gs pos="70000">
                <a:schemeClr val="accent2"/>
              </a:gs>
              <a:gs pos="30000">
                <a:schemeClr val="accent4"/>
              </a:gs>
              <a:gs pos="50000">
                <a:schemeClr val="accent3">
                  <a:lumMod val="60000"/>
                  <a:lumOff val="40000"/>
                </a:schemeClr>
              </a:gs>
            </a:gsLst>
            <a:lin ang="7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3B272257-593A-402F-88FA-F1DECD9E3F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2000"/>
            <a:ext cx="12192000" cy="6096000"/>
          </a:xfrm>
          <a:prstGeom prst="rect">
            <a:avLst/>
          </a:prstGeom>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BAD5FCF-142B-0C93-9370-E438BB195330}"/>
              </a:ext>
            </a:extLst>
          </p:cNvPr>
          <p:cNvSpPr>
            <a:spLocks noGrp="1"/>
          </p:cNvSpPr>
          <p:nvPr>
            <p:ph type="title"/>
          </p:nvPr>
        </p:nvSpPr>
        <p:spPr>
          <a:xfrm>
            <a:off x="761999" y="1517903"/>
            <a:ext cx="10668002" cy="1345115"/>
          </a:xfrm>
        </p:spPr>
        <p:txBody>
          <a:bodyPr>
            <a:normAutofit/>
          </a:bodyPr>
          <a:lstStyle/>
          <a:p>
            <a:r>
              <a:rPr lang="en-US" dirty="0"/>
              <a:t>Problem Statement 2</a:t>
            </a:r>
          </a:p>
        </p:txBody>
      </p:sp>
      <p:graphicFrame>
        <p:nvGraphicFramePr>
          <p:cNvPr id="5" name="Content Placeholder 2">
            <a:extLst>
              <a:ext uri="{FF2B5EF4-FFF2-40B4-BE49-F238E27FC236}">
                <a16:creationId xmlns:a16="http://schemas.microsoft.com/office/drawing/2014/main" id="{6C039666-3F7D-E1E7-DBC7-93925138B8CE}"/>
              </a:ext>
            </a:extLst>
          </p:cNvPr>
          <p:cNvGraphicFramePr>
            <a:graphicFrameLocks noGrp="1"/>
          </p:cNvGraphicFramePr>
          <p:nvPr>
            <p:ph idx="1"/>
            <p:extLst>
              <p:ext uri="{D42A27DB-BD31-4B8C-83A1-F6EECF244321}">
                <p14:modId xmlns:p14="http://schemas.microsoft.com/office/powerpoint/2010/main" val="3324920686"/>
              </p:ext>
            </p:extLst>
          </p:nvPr>
        </p:nvGraphicFramePr>
        <p:xfrm>
          <a:off x="203200" y="3043450"/>
          <a:ext cx="11226803" cy="289289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806680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84136905-015B-4510-B514-027CBA846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9FA4721-08E6-9268-164F-C65CE07D1146}"/>
              </a:ext>
            </a:extLst>
          </p:cNvPr>
          <p:cNvSpPr>
            <a:spLocks noGrp="1"/>
          </p:cNvSpPr>
          <p:nvPr>
            <p:ph type="title"/>
          </p:nvPr>
        </p:nvSpPr>
        <p:spPr>
          <a:xfrm>
            <a:off x="5404513" y="0"/>
            <a:ext cx="5266535" cy="1345115"/>
          </a:xfrm>
        </p:spPr>
        <p:txBody>
          <a:bodyPr vert="horz" lIns="91440" tIns="45720" rIns="91440" bIns="45720" rtlCol="0" anchor="t">
            <a:normAutofit/>
          </a:bodyPr>
          <a:lstStyle/>
          <a:p>
            <a:r>
              <a:rPr lang="en-US" kern="1200" spc="-50" baseline="0">
                <a:solidFill>
                  <a:schemeClr val="tx1"/>
                </a:solidFill>
                <a:latin typeface="+mj-lt"/>
                <a:ea typeface="+mj-ea"/>
                <a:cs typeface="+mj-cs"/>
              </a:rPr>
              <a:t>Solution</a:t>
            </a:r>
          </a:p>
        </p:txBody>
      </p:sp>
      <p:pic>
        <p:nvPicPr>
          <p:cNvPr id="8" name="Picture 7" descr="A yellow puzzle piece completing a black puzzle">
            <a:extLst>
              <a:ext uri="{FF2B5EF4-FFF2-40B4-BE49-F238E27FC236}">
                <a16:creationId xmlns:a16="http://schemas.microsoft.com/office/drawing/2014/main" id="{6ED6B5B0-4D4C-3A31-3D72-A94396E0E8E5}"/>
              </a:ext>
            </a:extLst>
          </p:cNvPr>
          <p:cNvPicPr>
            <a:picLocks noChangeAspect="1"/>
          </p:cNvPicPr>
          <p:nvPr/>
        </p:nvPicPr>
        <p:blipFill rotWithShape="1">
          <a:blip r:embed="rId2"/>
          <a:srcRect l="11636" r="35761" b="-1"/>
          <a:stretch/>
        </p:blipFill>
        <p:spPr>
          <a:xfrm>
            <a:off x="33187" y="-16499"/>
            <a:ext cx="4930700" cy="6857990"/>
          </a:xfrm>
          <a:prstGeom prst="rect">
            <a:avLst/>
          </a:prstGeom>
        </p:spPr>
      </p:pic>
      <p:sp>
        <p:nvSpPr>
          <p:cNvPr id="5" name="Rectangle 4">
            <a:extLst>
              <a:ext uri="{FF2B5EF4-FFF2-40B4-BE49-F238E27FC236}">
                <a16:creationId xmlns:a16="http://schemas.microsoft.com/office/drawing/2014/main" id="{B8F33672-25AD-30B8-FB44-2904364DD0AF}"/>
              </a:ext>
            </a:extLst>
          </p:cNvPr>
          <p:cNvSpPr/>
          <p:nvPr/>
        </p:nvSpPr>
        <p:spPr>
          <a:xfrm>
            <a:off x="5138057" y="672558"/>
            <a:ext cx="6507405" cy="2661848"/>
          </a:xfrm>
          <a:prstGeom prst="rect">
            <a:avLst/>
          </a:prstGeom>
        </p:spPr>
        <p:style>
          <a:lnRef idx="2">
            <a:schemeClr val="accent6"/>
          </a:lnRef>
          <a:fillRef idx="1">
            <a:schemeClr val="lt1"/>
          </a:fillRef>
          <a:effectRef idx="0">
            <a:schemeClr val="accent6"/>
          </a:effectRef>
          <a:fontRef idx="minor">
            <a:schemeClr val="dk1"/>
          </a:fontRef>
        </p:style>
        <p:txBody>
          <a:bodyPr vert="horz" lIns="91440" tIns="45720" rIns="91440" bIns="45720" rtlCol="0">
            <a:normAutofit lnSpcReduction="10000"/>
          </a:bodyPr>
          <a:lstStyle/>
          <a:p>
            <a:pPr>
              <a:lnSpc>
                <a:spcPct val="95000"/>
              </a:lnSpc>
              <a:spcAft>
                <a:spcPts val="600"/>
              </a:spcAft>
            </a:pPr>
            <a:r>
              <a:rPr lang="en-US" dirty="0">
                <a:highlight>
                  <a:srgbClr val="FFFF00"/>
                </a:highlight>
                <a:latin typeface="Arial" panose="020B0604020202020204" pitchFamily="34" charset="0"/>
                <a:cs typeface="Arial" panose="020B0604020202020204" pitchFamily="34" charset="0"/>
              </a:rPr>
              <a:t>Solution 1- </a:t>
            </a:r>
            <a:r>
              <a:rPr lang="en-US" dirty="0">
                <a:latin typeface="Arial" panose="020B0604020202020204" pitchFamily="34" charset="0"/>
                <a:cs typeface="Arial" panose="020B0604020202020204" pitchFamily="34" charset="0"/>
              </a:rPr>
              <a:t>A QR code backed with a full-fledged website behind that will takes care of selecting menu, which food article is available, how long the cooking time will be, is your dish prepared or not, quick QR code payment solutions, feedback within that interface.</a:t>
            </a:r>
          </a:p>
          <a:p>
            <a:pPr>
              <a:lnSpc>
                <a:spcPct val="95000"/>
              </a:lnSpc>
              <a:spcAft>
                <a:spcPts val="600"/>
              </a:spcAft>
            </a:pPr>
            <a:r>
              <a:rPr lang="en-US" dirty="0">
                <a:latin typeface="Arial" panose="020B0604020202020204" pitchFamily="34" charset="0"/>
                <a:cs typeface="Arial" panose="020B0604020202020204" pitchFamily="34" charset="0"/>
              </a:rPr>
              <a:t>All of this will be finally integrated with company’s software and done predictive analytics to know which food has most demand, what safety stock can be maintained, seasonality of demand, bulk order fulfillment, and customization of service as per customer satisfaction rating and reviews.</a:t>
            </a:r>
          </a:p>
        </p:txBody>
      </p:sp>
      <p:sp>
        <p:nvSpPr>
          <p:cNvPr id="6" name="Rectangle 5">
            <a:extLst>
              <a:ext uri="{FF2B5EF4-FFF2-40B4-BE49-F238E27FC236}">
                <a16:creationId xmlns:a16="http://schemas.microsoft.com/office/drawing/2014/main" id="{A32A7094-7E5D-C6B1-C441-D7703F40E8C7}"/>
              </a:ext>
            </a:extLst>
          </p:cNvPr>
          <p:cNvSpPr/>
          <p:nvPr/>
        </p:nvSpPr>
        <p:spPr>
          <a:xfrm>
            <a:off x="5138057" y="3523594"/>
            <a:ext cx="6432178" cy="319061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spcAft>
                <a:spcPts val="600"/>
              </a:spcAft>
            </a:pPr>
            <a:r>
              <a:rPr lang="en-US" dirty="0">
                <a:highlight>
                  <a:srgbClr val="00FF00"/>
                </a:highlight>
                <a:latin typeface="Arial" panose="020B0604020202020204" pitchFamily="34" charset="0"/>
                <a:cs typeface="Arial" panose="020B0604020202020204" pitchFamily="34" charset="0"/>
              </a:rPr>
              <a:t>Solution 2- </a:t>
            </a:r>
            <a:r>
              <a:rPr lang="en-US" dirty="0">
                <a:latin typeface="Arial" panose="020B0604020202020204" pitchFamily="34" charset="0"/>
                <a:cs typeface="Arial" panose="020B0604020202020204" pitchFamily="34" charset="0"/>
              </a:rPr>
              <a:t>(Improving service quality)- Restaurant serving employees training module has been developed as per the establishment’s demand. This module is cost effective. This can be put in learning portal of company’s website only for employees. Examples- silver service (mixed) technique, how to greet customers.</a:t>
            </a:r>
          </a:p>
          <a:p>
            <a:pPr>
              <a:spcAft>
                <a:spcPts val="600"/>
              </a:spcAft>
            </a:pPr>
            <a:endParaRPr lang="en-US" dirty="0">
              <a:latin typeface="Arial" panose="020B0604020202020204" pitchFamily="34" charset="0"/>
              <a:cs typeface="Arial" panose="020B0604020202020204" pitchFamily="34" charset="0"/>
            </a:endParaRPr>
          </a:p>
          <a:p>
            <a:pPr>
              <a:spcAft>
                <a:spcPts val="600"/>
              </a:spcAft>
            </a:pPr>
            <a:r>
              <a:rPr lang="en-US" dirty="0">
                <a:highlight>
                  <a:srgbClr val="FF0000"/>
                </a:highlight>
                <a:latin typeface="Arial" panose="020B0604020202020204" pitchFamily="34" charset="0"/>
                <a:cs typeface="Arial" panose="020B0604020202020204" pitchFamily="34" charset="0"/>
              </a:rPr>
              <a:t>Solution 3: </a:t>
            </a:r>
            <a:r>
              <a:rPr lang="en-US" dirty="0">
                <a:latin typeface="Arial" panose="020B0604020202020204" pitchFamily="34" charset="0"/>
                <a:cs typeface="Arial" panose="020B0604020202020204" pitchFamily="34" charset="0"/>
              </a:rPr>
              <a:t>sloping ramp or a platform lift for elderly, disabled, and pregnant women. This solution requires money to build the ramp or lift, but will eventually increase customer experience and positive word of mouth</a:t>
            </a:r>
          </a:p>
        </p:txBody>
      </p:sp>
    </p:spTree>
    <p:extLst>
      <p:ext uri="{BB962C8B-B14F-4D97-AF65-F5344CB8AC3E}">
        <p14:creationId xmlns:p14="http://schemas.microsoft.com/office/powerpoint/2010/main" val="25408014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84136905-015B-4510-B514-027CBA846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6CD0F97-2E5B-4E84-8544-EB24DED104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099048"/>
          </a:xfrm>
          <a:prstGeom prst="rect">
            <a:avLst/>
          </a:prstGeom>
          <a:gradFill flip="none" rotWithShape="1">
            <a:gsLst>
              <a:gs pos="10000">
                <a:schemeClr val="accent5"/>
              </a:gs>
              <a:gs pos="90000">
                <a:schemeClr val="accent1"/>
              </a:gs>
              <a:gs pos="70000">
                <a:schemeClr val="accent2"/>
              </a:gs>
              <a:gs pos="30000">
                <a:schemeClr val="accent4"/>
              </a:gs>
              <a:gs pos="50000">
                <a:schemeClr val="accent3">
                  <a:lumMod val="60000"/>
                  <a:lumOff val="40000"/>
                </a:schemeClr>
              </a:gs>
            </a:gsLst>
            <a:lin ang="7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Rectangle 14">
            <a:extLst>
              <a:ext uri="{FF2B5EF4-FFF2-40B4-BE49-F238E27FC236}">
                <a16:creationId xmlns:a16="http://schemas.microsoft.com/office/drawing/2014/main" id="{867738BA-6281-40B8-B775-410D49E72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33400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C5EC06A-E198-8D98-3515-7CA3397D2F40}"/>
              </a:ext>
            </a:extLst>
          </p:cNvPr>
          <p:cNvSpPr>
            <a:spLocks noGrp="1"/>
          </p:cNvSpPr>
          <p:nvPr>
            <p:ph type="title"/>
          </p:nvPr>
        </p:nvSpPr>
        <p:spPr>
          <a:xfrm>
            <a:off x="762000" y="758953"/>
            <a:ext cx="4089779" cy="2028388"/>
          </a:xfrm>
        </p:spPr>
        <p:txBody>
          <a:bodyPr vert="horz" lIns="91440" tIns="45720" rIns="91440" bIns="45720" rtlCol="0" anchor="ctr">
            <a:normAutofit/>
          </a:bodyPr>
          <a:lstStyle/>
          <a:p>
            <a:r>
              <a:rPr lang="en-US" kern="1200" spc="-50" baseline="0" dirty="0">
                <a:solidFill>
                  <a:schemeClr val="tx1"/>
                </a:solidFill>
                <a:latin typeface="+mj-lt"/>
                <a:ea typeface="+mj-ea"/>
                <a:cs typeface="+mj-cs"/>
              </a:rPr>
              <a:t>Prototype 1</a:t>
            </a:r>
          </a:p>
        </p:txBody>
      </p:sp>
      <p:sp>
        <p:nvSpPr>
          <p:cNvPr id="6" name="Rectangle 5">
            <a:extLst>
              <a:ext uri="{FF2B5EF4-FFF2-40B4-BE49-F238E27FC236}">
                <a16:creationId xmlns:a16="http://schemas.microsoft.com/office/drawing/2014/main" id="{FEBDC577-47EC-F8C2-56A6-D17249F0D44E}"/>
              </a:ext>
            </a:extLst>
          </p:cNvPr>
          <p:cNvSpPr/>
          <p:nvPr/>
        </p:nvSpPr>
        <p:spPr>
          <a:xfrm>
            <a:off x="659201" y="2612174"/>
            <a:ext cx="4089779" cy="816826"/>
          </a:xfrm>
          <a:prstGeom prst="rect">
            <a:avLst/>
          </a:prstGeom>
        </p:spPr>
        <p:style>
          <a:lnRef idx="2">
            <a:schemeClr val="accent6"/>
          </a:lnRef>
          <a:fillRef idx="1">
            <a:schemeClr val="lt1"/>
          </a:fillRef>
          <a:effectRef idx="0">
            <a:schemeClr val="accent6"/>
          </a:effectRef>
          <a:fontRef idx="minor">
            <a:schemeClr val="dk1"/>
          </a:fontRef>
        </p:style>
        <p:txBody>
          <a:bodyPr vert="horz" lIns="91440" tIns="45720" rIns="91440" bIns="45720" rtlCol="0" anchor="t">
            <a:normAutofit/>
          </a:bodyPr>
          <a:lstStyle/>
          <a:p>
            <a:pPr algn="ctr">
              <a:lnSpc>
                <a:spcPct val="105000"/>
              </a:lnSpc>
              <a:spcAft>
                <a:spcPts val="600"/>
              </a:spcAft>
            </a:pPr>
            <a:r>
              <a:rPr lang="en-US" b="1" dirty="0"/>
              <a:t>Platform lift for elderly, disabled persons, pregnant women</a:t>
            </a:r>
          </a:p>
        </p:txBody>
      </p:sp>
      <p:pic>
        <p:nvPicPr>
          <p:cNvPr id="5" name="Content Placeholder 4" descr="A blueprint with a yellow note&#10;&#10;Description automatically generated">
            <a:extLst>
              <a:ext uri="{FF2B5EF4-FFF2-40B4-BE49-F238E27FC236}">
                <a16:creationId xmlns:a16="http://schemas.microsoft.com/office/drawing/2014/main" id="{B69932DA-2768-323B-BA4B-FB55A84D752F}"/>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4555" r="-1" b="46485"/>
          <a:stretch/>
        </p:blipFill>
        <p:spPr>
          <a:xfrm>
            <a:off x="5334003" y="762000"/>
            <a:ext cx="6095997" cy="5337048"/>
          </a:xfrm>
          <a:prstGeom prst="rect">
            <a:avLst/>
          </a:prstGeom>
        </p:spPr>
      </p:pic>
    </p:spTree>
    <p:extLst>
      <p:ext uri="{BB962C8B-B14F-4D97-AF65-F5344CB8AC3E}">
        <p14:creationId xmlns:p14="http://schemas.microsoft.com/office/powerpoint/2010/main" val="380437240"/>
      </p:ext>
    </p:extLst>
  </p:cSld>
  <p:clrMapOvr>
    <a:masterClrMapping/>
  </p:clrMapOvr>
</p:sld>
</file>

<file path=ppt/theme/theme1.xml><?xml version="1.0" encoding="utf-8"?>
<a:theme xmlns:a="http://schemas.openxmlformats.org/drawingml/2006/main" name="PrismaticVTI">
  <a:themeElements>
    <a:clrScheme name="AnalogousFromLightSeedLeftStep">
      <a:dk1>
        <a:srgbClr val="000000"/>
      </a:dk1>
      <a:lt1>
        <a:srgbClr val="FFFFFF"/>
      </a:lt1>
      <a:dk2>
        <a:srgbClr val="1B2F2C"/>
      </a:dk2>
      <a:lt2>
        <a:srgbClr val="F0F0F3"/>
      </a:lt2>
      <a:accent1>
        <a:srgbClr val="A7A259"/>
      </a:accent1>
      <a:accent2>
        <a:srgbClr val="D99147"/>
      </a:accent2>
      <a:accent3>
        <a:srgbClr val="E38379"/>
      </a:accent3>
      <a:accent4>
        <a:srgbClr val="DD5C85"/>
      </a:accent4>
      <a:accent5>
        <a:srgbClr val="E379C8"/>
      </a:accent5>
      <a:accent6>
        <a:srgbClr val="C95CDD"/>
      </a:accent6>
      <a:hlink>
        <a:srgbClr val="6C71B0"/>
      </a:hlink>
      <a:folHlink>
        <a:srgbClr val="7F7F7F"/>
      </a:folHlink>
    </a:clrScheme>
    <a:fontScheme name="Custom 166">
      <a:majorFont>
        <a:latin typeface="Aharoni"/>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ismaticVTI" id="{DA44D624-A564-4DE8-8446-0CD5C485C979}" vid="{8B2B1550-B69C-4156-BAEC-B2E559F94BDB}"/>
    </a:ext>
  </a:extLst>
</a:theme>
</file>

<file path=docProps/app.xml><?xml version="1.0" encoding="utf-8"?>
<Properties xmlns="http://schemas.openxmlformats.org/officeDocument/2006/extended-properties" xmlns:vt="http://schemas.openxmlformats.org/officeDocument/2006/docPropsVTypes">
  <TotalTime>866</TotalTime>
  <Words>1288</Words>
  <Application>Microsoft Office PowerPoint</Application>
  <PresentationFormat>Widescreen</PresentationFormat>
  <Paragraphs>90</Paragraphs>
  <Slides>20</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20</vt:i4>
      </vt:variant>
    </vt:vector>
  </HeadingPairs>
  <TitlesOfParts>
    <vt:vector size="29" baseType="lpstr">
      <vt:lpstr>Aharoni</vt:lpstr>
      <vt:lpstr>-apple-system</vt:lpstr>
      <vt:lpstr>Arial</vt:lpstr>
      <vt:lpstr>Avenir Next LT Pro</vt:lpstr>
      <vt:lpstr>Calibri</vt:lpstr>
      <vt:lpstr>Calibri Light</vt:lpstr>
      <vt:lpstr>Fairwater Script</vt:lpstr>
      <vt:lpstr>Wingdings</vt:lpstr>
      <vt:lpstr>PrismaticVTI</vt:lpstr>
      <vt:lpstr>Design Thinking</vt:lpstr>
      <vt:lpstr>PowerPoint Presentation</vt:lpstr>
      <vt:lpstr>PowerPoint Presentation</vt:lpstr>
      <vt:lpstr>QR CODE menu with payment integration and Restaurant Service Training Module  This solution will solve problems of all regional restaurants in India who face linguistic barrier between customer and serving staff, and  A zero cost training module to increase overall customer experience.  </vt:lpstr>
      <vt:lpstr>How I found the Problem /Possibility</vt:lpstr>
      <vt:lpstr>Problem Statement 1</vt:lpstr>
      <vt:lpstr>Problem Statement 2</vt:lpstr>
      <vt:lpstr>Solution</vt:lpstr>
      <vt:lpstr>Prototype 1</vt:lpstr>
      <vt:lpstr>Prototype 2</vt:lpstr>
      <vt:lpstr>Prototype 3</vt:lpstr>
      <vt:lpstr>PowerPoint Presentation</vt:lpstr>
      <vt:lpstr>BUSINESS MODEL CANVAS </vt:lpstr>
      <vt:lpstr>PowerPoint Presentation</vt:lpstr>
      <vt:lpstr>RESOURCES THAT COMPANY WILL HAVE TO DEPLOY TO IMPLEMENT YOUR SOLUTION </vt:lpstr>
      <vt:lpstr>PowerPoint Presentation</vt:lpstr>
      <vt:lpstr>Financials</vt:lpstr>
      <vt:lpstr>Testing Questionnaire</vt:lpstr>
      <vt:lpstr>Feedback from Organization</vt:lpstr>
      <vt:lpstr>Final Outcome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DESIGN THINKING</dc:title>
  <dc:creator>Abhishek Padhy</dc:creator>
  <cp:lastModifiedBy>Abhishek Padhy</cp:lastModifiedBy>
  <cp:revision>16</cp:revision>
  <dcterms:created xsi:type="dcterms:W3CDTF">2023-12-15T18:15:38Z</dcterms:created>
  <dcterms:modified xsi:type="dcterms:W3CDTF">2024-02-14T10:12:18Z</dcterms:modified>
</cp:coreProperties>
</file>